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3"/>
  </p:notesMasterIdLst>
  <p:sldIdLst>
    <p:sldId id="292" r:id="rId5"/>
    <p:sldId id="310" r:id="rId6"/>
    <p:sldId id="312" r:id="rId7"/>
    <p:sldId id="309" r:id="rId8"/>
    <p:sldId id="311" r:id="rId9"/>
    <p:sldId id="273" r:id="rId10"/>
    <p:sldId id="394" r:id="rId11"/>
    <p:sldId id="274" r:id="rId12"/>
    <p:sldId id="275" r:id="rId13"/>
    <p:sldId id="276" r:id="rId14"/>
    <p:sldId id="277" r:id="rId15"/>
    <p:sldId id="365" r:id="rId16"/>
    <p:sldId id="279" r:id="rId17"/>
    <p:sldId id="281" r:id="rId18"/>
    <p:sldId id="282" r:id="rId19"/>
    <p:sldId id="283" r:id="rId20"/>
    <p:sldId id="284" r:id="rId21"/>
    <p:sldId id="372" r:id="rId22"/>
    <p:sldId id="349" r:id="rId23"/>
    <p:sldId id="366" r:id="rId24"/>
    <p:sldId id="344" r:id="rId25"/>
    <p:sldId id="357" r:id="rId26"/>
    <p:sldId id="351" r:id="rId27"/>
    <p:sldId id="345" r:id="rId28"/>
    <p:sldId id="329" r:id="rId29"/>
    <p:sldId id="346" r:id="rId30"/>
    <p:sldId id="373" r:id="rId31"/>
    <p:sldId id="354" r:id="rId32"/>
    <p:sldId id="323" r:id="rId33"/>
    <p:sldId id="398" r:id="rId34"/>
    <p:sldId id="397" r:id="rId35"/>
    <p:sldId id="399" r:id="rId36"/>
    <p:sldId id="396" r:id="rId37"/>
    <p:sldId id="334" r:id="rId38"/>
    <p:sldId id="383" r:id="rId39"/>
    <p:sldId id="384" r:id="rId40"/>
    <p:sldId id="395" r:id="rId41"/>
    <p:sldId id="387" r:id="rId42"/>
  </p:sldIdLst>
  <p:sldSz cx="12192000" cy="6858000"/>
  <p:notesSz cx="7027863"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EA57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0" autoAdjust="0"/>
    <p:restoredTop sz="94653" autoAdjust="0"/>
  </p:normalViewPr>
  <p:slideViewPr>
    <p:cSldViewPr snapToGrid="0">
      <p:cViewPr varScale="1">
        <p:scale>
          <a:sx n="107" d="100"/>
          <a:sy n="107" d="100"/>
        </p:scale>
        <p:origin x="1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or Ross" userId="ae4da507-abf3-48ca-b3d9-9704d7213366" providerId="ADAL" clId="{5AAA66C8-E1F2-4C98-802B-180E352FF630}"/>
    <pc:docChg chg="custSel modSld">
      <pc:chgData name="Conor Ross" userId="ae4da507-abf3-48ca-b3d9-9704d7213366" providerId="ADAL" clId="{5AAA66C8-E1F2-4C98-802B-180E352FF630}" dt="2023-07-13T00:50:52.008" v="299" actId="20577"/>
      <pc:docMkLst>
        <pc:docMk/>
      </pc:docMkLst>
      <pc:sldChg chg="modSp mod">
        <pc:chgData name="Conor Ross" userId="ae4da507-abf3-48ca-b3d9-9704d7213366" providerId="ADAL" clId="{5AAA66C8-E1F2-4C98-802B-180E352FF630}" dt="2023-07-13T00:24:05.163" v="37" actId="121"/>
        <pc:sldMkLst>
          <pc:docMk/>
          <pc:sldMk cId="4265106005" sldId="323"/>
        </pc:sldMkLst>
        <pc:graphicFrameChg chg="modGraphic">
          <ac:chgData name="Conor Ross" userId="ae4da507-abf3-48ca-b3d9-9704d7213366" providerId="ADAL" clId="{5AAA66C8-E1F2-4C98-802B-180E352FF630}" dt="2023-07-13T00:24:05.163" v="37" actId="121"/>
          <ac:graphicFrameMkLst>
            <pc:docMk/>
            <pc:sldMk cId="4265106005" sldId="323"/>
            <ac:graphicFrameMk id="6" creationId="{A7C9A1EC-C095-CD9F-9409-B8BD9999588A}"/>
          </ac:graphicFrameMkLst>
        </pc:graphicFrameChg>
      </pc:sldChg>
      <pc:sldChg chg="modSp mod">
        <pc:chgData name="Conor Ross" userId="ae4da507-abf3-48ca-b3d9-9704d7213366" providerId="ADAL" clId="{5AAA66C8-E1F2-4C98-802B-180E352FF630}" dt="2023-07-13T00:50:52.008" v="299" actId="20577"/>
        <pc:sldMkLst>
          <pc:docMk/>
          <pc:sldMk cId="2981197787" sldId="334"/>
        </pc:sldMkLst>
        <pc:spChg chg="mod">
          <ac:chgData name="Conor Ross" userId="ae4da507-abf3-48ca-b3d9-9704d7213366" providerId="ADAL" clId="{5AAA66C8-E1F2-4C98-802B-180E352FF630}" dt="2023-07-13T00:50:52.008" v="299" actId="20577"/>
          <ac:spMkLst>
            <pc:docMk/>
            <pc:sldMk cId="2981197787" sldId="334"/>
            <ac:spMk id="2" creationId="{AAA1EE09-8B54-42B3-A151-CC588E5B125C}"/>
          </ac:spMkLst>
        </pc:spChg>
      </pc:sldChg>
      <pc:sldChg chg="modSp mod">
        <pc:chgData name="Conor Ross" userId="ae4da507-abf3-48ca-b3d9-9704d7213366" providerId="ADAL" clId="{5AAA66C8-E1F2-4C98-802B-180E352FF630}" dt="2023-07-13T00:33:04.900" v="276" actId="20577"/>
        <pc:sldMkLst>
          <pc:docMk/>
          <pc:sldMk cId="4062007956" sldId="384"/>
        </pc:sldMkLst>
        <pc:spChg chg="mod">
          <ac:chgData name="Conor Ross" userId="ae4da507-abf3-48ca-b3d9-9704d7213366" providerId="ADAL" clId="{5AAA66C8-E1F2-4C98-802B-180E352FF630}" dt="2023-07-13T00:33:04.900" v="276" actId="20577"/>
          <ac:spMkLst>
            <pc:docMk/>
            <pc:sldMk cId="4062007956" sldId="384"/>
            <ac:spMk id="3" creationId="{E7D514A7-3C03-AD92-2E69-A66166C84D6B}"/>
          </ac:spMkLst>
        </pc:spChg>
      </pc:sldChg>
      <pc:sldChg chg="modSp mod">
        <pc:chgData name="Conor Ross" userId="ae4da507-abf3-48ca-b3d9-9704d7213366" providerId="ADAL" clId="{5AAA66C8-E1F2-4C98-802B-180E352FF630}" dt="2023-07-13T00:13:50.981" v="4" actId="27636"/>
        <pc:sldMkLst>
          <pc:docMk/>
          <pc:sldMk cId="2061720961" sldId="394"/>
        </pc:sldMkLst>
        <pc:spChg chg="mod">
          <ac:chgData name="Conor Ross" userId="ae4da507-abf3-48ca-b3d9-9704d7213366" providerId="ADAL" clId="{5AAA66C8-E1F2-4C98-802B-180E352FF630}" dt="2023-07-13T00:13:50.981" v="4" actId="27636"/>
          <ac:spMkLst>
            <pc:docMk/>
            <pc:sldMk cId="2061720961" sldId="394"/>
            <ac:spMk id="6" creationId="{310A5A26-FAD8-4B4D-1279-61933ADD0666}"/>
          </ac:spMkLst>
        </pc:spChg>
      </pc:sldChg>
      <pc:sldChg chg="modSp mod">
        <pc:chgData name="Conor Ross" userId="ae4da507-abf3-48ca-b3d9-9704d7213366" providerId="ADAL" clId="{5AAA66C8-E1F2-4C98-802B-180E352FF630}" dt="2023-07-13T00:26:26.171" v="81" actId="20577"/>
        <pc:sldMkLst>
          <pc:docMk/>
          <pc:sldMk cId="1215628158" sldId="396"/>
        </pc:sldMkLst>
        <pc:spChg chg="mod">
          <ac:chgData name="Conor Ross" userId="ae4da507-abf3-48ca-b3d9-9704d7213366" providerId="ADAL" clId="{5AAA66C8-E1F2-4C98-802B-180E352FF630}" dt="2023-07-13T00:26:26.171" v="81" actId="20577"/>
          <ac:spMkLst>
            <pc:docMk/>
            <pc:sldMk cId="1215628158" sldId="396"/>
            <ac:spMk id="2" creationId="{90D2D392-CC06-E539-B3C3-017A180DEB72}"/>
          </ac:spMkLst>
        </pc:spChg>
      </pc:sldChg>
      <pc:sldChg chg="modSp mod">
        <pc:chgData name="Conor Ross" userId="ae4da507-abf3-48ca-b3d9-9704d7213366" providerId="ADAL" clId="{5AAA66C8-E1F2-4C98-802B-180E352FF630}" dt="2023-07-13T00:25:22.748" v="54" actId="20577"/>
        <pc:sldMkLst>
          <pc:docMk/>
          <pc:sldMk cId="566835853" sldId="398"/>
        </pc:sldMkLst>
        <pc:spChg chg="mod">
          <ac:chgData name="Conor Ross" userId="ae4da507-abf3-48ca-b3d9-9704d7213366" providerId="ADAL" clId="{5AAA66C8-E1F2-4C98-802B-180E352FF630}" dt="2023-07-13T00:25:22.748" v="54" actId="20577"/>
          <ac:spMkLst>
            <pc:docMk/>
            <pc:sldMk cId="566835853" sldId="398"/>
            <ac:spMk id="3" creationId="{71478978-D919-A33E-2F81-D0B2B5E3A8C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Town%20Hall\PowerPoints%20-%20Town%20Hall\Stream%20House\Town%20Hall%202023\Char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5-Year Leak Expenses - $1,042,942</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3 Year Roof Leak Expenses</c:v>
                </c:pt>
              </c:strCache>
            </c:strRef>
          </c:tx>
          <c:spPr>
            <a:solidFill>
              <a:schemeClr val="accent2"/>
            </a:solidFill>
            <a:ln>
              <a:noFill/>
            </a:ln>
            <a:effectLst/>
          </c:spPr>
          <c:invertIfNegative val="0"/>
          <c:dPt>
            <c:idx val="0"/>
            <c:invertIfNegative val="0"/>
            <c:bubble3D val="0"/>
            <c:spPr>
              <a:solidFill>
                <a:srgbClr val="EA573A"/>
              </a:solidFill>
              <a:ln>
                <a:noFill/>
              </a:ln>
              <a:effectLst/>
            </c:spPr>
            <c:extLst>
              <c:ext xmlns:c16="http://schemas.microsoft.com/office/drawing/2014/chart" uri="{C3380CC4-5D6E-409C-BE32-E72D297353CC}">
                <c16:uniqueId val="{00000002-39B2-4A7F-B74A-4BAEF600D29B}"/>
              </c:ext>
            </c:extLst>
          </c:dPt>
          <c:dPt>
            <c:idx val="1"/>
            <c:invertIfNegative val="0"/>
            <c:bubble3D val="0"/>
            <c:spPr>
              <a:solidFill>
                <a:srgbClr val="EA573A"/>
              </a:solidFill>
              <a:ln>
                <a:noFill/>
              </a:ln>
              <a:effectLst/>
            </c:spPr>
            <c:extLst>
              <c:ext xmlns:c16="http://schemas.microsoft.com/office/drawing/2014/chart" uri="{C3380CC4-5D6E-409C-BE32-E72D297353CC}">
                <c16:uniqueId val="{00000001-39B2-4A7F-B74A-4BAEF600D29B}"/>
              </c:ext>
            </c:extLst>
          </c:dPt>
          <c:dPt>
            <c:idx val="2"/>
            <c:invertIfNegative val="0"/>
            <c:bubble3D val="0"/>
            <c:spPr>
              <a:solidFill>
                <a:srgbClr val="EA573A"/>
              </a:solidFill>
              <a:ln>
                <a:noFill/>
              </a:ln>
              <a:effectLst/>
              <a:scene3d>
                <a:camera prst="orthographicFront"/>
                <a:lightRig rig="harsh" dir="t"/>
              </a:scene3d>
              <a:sp3d prstMaterial="dkEdge"/>
            </c:spPr>
            <c:extLst>
              <c:ext xmlns:c16="http://schemas.microsoft.com/office/drawing/2014/chart" uri="{C3380CC4-5D6E-409C-BE32-E72D297353CC}">
                <c16:uniqueId val="{00000000-39B2-4A7F-B74A-4BAEF600D29B}"/>
              </c:ext>
            </c:extLst>
          </c:dPt>
          <c:dLbls>
            <c:dLbl>
              <c:idx val="4"/>
              <c:tx>
                <c:rich>
                  <a:bodyPr/>
                  <a:lstStyle/>
                  <a:p>
                    <a:fld id="{F76F7701-7317-42D6-B533-70C450F8FF3A}"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7A0-438E-BD03-DF3CE58C605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_("$"* #,##0_);_("$"* \(#,##0\);_("$"* "-"_);_(@_)</c:formatCode>
                <c:ptCount val="5"/>
                <c:pt idx="0">
                  <c:v>91720</c:v>
                </c:pt>
                <c:pt idx="1">
                  <c:v>103931</c:v>
                </c:pt>
                <c:pt idx="2">
                  <c:v>113420</c:v>
                </c:pt>
                <c:pt idx="3">
                  <c:v>252777</c:v>
                </c:pt>
                <c:pt idx="4">
                  <c:v>481094</c:v>
                </c:pt>
              </c:numCache>
            </c:numRef>
          </c:val>
          <c:extLst>
            <c:ext xmlns:c16="http://schemas.microsoft.com/office/drawing/2014/chart" uri="{C3380CC4-5D6E-409C-BE32-E72D297353CC}">
              <c16:uniqueId val="{00000000-3CD1-4E10-A9AE-14776C74D666}"/>
            </c:ext>
          </c:extLst>
        </c:ser>
        <c:dLbls>
          <c:dLblPos val="outEnd"/>
          <c:showLegendKey val="0"/>
          <c:showVal val="1"/>
          <c:showCatName val="0"/>
          <c:showSerName val="0"/>
          <c:showPercent val="0"/>
          <c:showBubbleSize val="0"/>
        </c:dLbls>
        <c:gapWidth val="219"/>
        <c:overlap val="-27"/>
        <c:axId val="2001375824"/>
        <c:axId val="2001377488"/>
      </c:barChart>
      <c:catAx>
        <c:axId val="2001375824"/>
        <c:scaling>
          <c:orientation val="minMax"/>
        </c:scaling>
        <c:delete val="0"/>
        <c:axPos val="b"/>
        <c:numFmt formatCode="General" sourceLinked="1"/>
        <c:majorTickMark val="out"/>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1377488"/>
        <c:crossesAt val="0"/>
        <c:auto val="1"/>
        <c:lblAlgn val="ctr"/>
        <c:lblOffset val="100"/>
        <c:noMultiLvlLbl val="0"/>
      </c:catAx>
      <c:valAx>
        <c:axId val="2001377488"/>
        <c:scaling>
          <c:orientation val="minMax"/>
          <c:max val="500000"/>
          <c:min val="0"/>
        </c:scaling>
        <c:delete val="0"/>
        <c:axPos val="l"/>
        <c:majorGridlines>
          <c:spPr>
            <a:ln w="9525" cap="flat" cmpd="sng" algn="ctr">
              <a:solidFill>
                <a:schemeClr val="bg1"/>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1375824"/>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Sheet2!$B$2</c:f>
              <c:strCache>
                <c:ptCount val="1"/>
                <c:pt idx="0">
                  <c:v>Pay as you go</c:v>
                </c:pt>
              </c:strCache>
            </c:strRef>
          </c:tx>
          <c:spPr>
            <a:ln w="28575" cap="rnd">
              <a:solidFill>
                <a:srgbClr val="FF0000"/>
              </a:solidFill>
              <a:round/>
            </a:ln>
            <a:effectLst/>
          </c:spPr>
          <c:marker>
            <c:symbol val="none"/>
          </c:marker>
          <c:cat>
            <c:numRef>
              <c:f>Sheet2!$A$3:$A$8</c:f>
              <c:numCache>
                <c:formatCode>General</c:formatCode>
                <c:ptCount val="6"/>
                <c:pt idx="0">
                  <c:v>2022</c:v>
                </c:pt>
                <c:pt idx="1">
                  <c:v>2023</c:v>
                </c:pt>
                <c:pt idx="2">
                  <c:v>2024</c:v>
                </c:pt>
                <c:pt idx="3">
                  <c:v>2025</c:v>
                </c:pt>
                <c:pt idx="4">
                  <c:v>2026</c:v>
                </c:pt>
                <c:pt idx="5">
                  <c:v>2027</c:v>
                </c:pt>
              </c:numCache>
            </c:numRef>
          </c:cat>
          <c:val>
            <c:numRef>
              <c:f>Sheet2!$B$3:$B$8</c:f>
              <c:numCache>
                <c:formatCode>_("$"* #,##0.00_);_("$"* \(#,##0.00\);_("$"* "-"??_);_(@_)</c:formatCode>
                <c:ptCount val="6"/>
                <c:pt idx="0">
                  <c:v>402</c:v>
                </c:pt>
                <c:pt idx="1">
                  <c:v>482.4</c:v>
                </c:pt>
                <c:pt idx="2">
                  <c:v>578.88</c:v>
                </c:pt>
                <c:pt idx="3">
                  <c:v>694.66000000000008</c:v>
                </c:pt>
                <c:pt idx="4">
                  <c:v>833.58999999999992</c:v>
                </c:pt>
                <c:pt idx="5">
                  <c:v>1000.3</c:v>
                </c:pt>
              </c:numCache>
            </c:numRef>
          </c:val>
          <c:smooth val="0"/>
          <c:extLst>
            <c:ext xmlns:c16="http://schemas.microsoft.com/office/drawing/2014/chart" uri="{C3380CC4-5D6E-409C-BE32-E72D297353CC}">
              <c16:uniqueId val="{00000000-46E4-4A82-961A-A360871FD76F}"/>
            </c:ext>
          </c:extLst>
        </c:ser>
        <c:ser>
          <c:idx val="1"/>
          <c:order val="1"/>
          <c:tx>
            <c:strRef>
              <c:f>Sheet2!$C$2</c:f>
              <c:strCache>
                <c:ptCount val="1"/>
                <c:pt idx="0">
                  <c:v>2022 Plan</c:v>
                </c:pt>
              </c:strCache>
            </c:strRef>
          </c:tx>
          <c:spPr>
            <a:ln w="28575" cap="rnd">
              <a:solidFill>
                <a:srgbClr val="9954CC"/>
              </a:solidFill>
              <a:round/>
            </a:ln>
            <a:effectLst/>
          </c:spPr>
          <c:marker>
            <c:symbol val="none"/>
          </c:marker>
          <c:cat>
            <c:numRef>
              <c:f>Sheet2!$A$3:$A$8</c:f>
              <c:numCache>
                <c:formatCode>General</c:formatCode>
                <c:ptCount val="6"/>
                <c:pt idx="0">
                  <c:v>2022</c:v>
                </c:pt>
                <c:pt idx="1">
                  <c:v>2023</c:v>
                </c:pt>
                <c:pt idx="2">
                  <c:v>2024</c:v>
                </c:pt>
                <c:pt idx="3">
                  <c:v>2025</c:v>
                </c:pt>
                <c:pt idx="4">
                  <c:v>2026</c:v>
                </c:pt>
                <c:pt idx="5">
                  <c:v>2027</c:v>
                </c:pt>
              </c:numCache>
            </c:numRef>
          </c:cat>
          <c:val>
            <c:numRef>
              <c:f>Sheet2!$C$3:$C$8</c:f>
              <c:numCache>
                <c:formatCode>_("$"* #,##0.0_);_("$"* \(#,##0.0\);_("$"* "-"??_);_(@_)</c:formatCode>
                <c:ptCount val="6"/>
                <c:pt idx="0">
                  <c:v>579.29999999999995</c:v>
                </c:pt>
                <c:pt idx="1">
                  <c:v>590.88599999999997</c:v>
                </c:pt>
                <c:pt idx="2">
                  <c:v>602.70371999999998</c:v>
                </c:pt>
                <c:pt idx="3">
                  <c:v>614.75779439999997</c:v>
                </c:pt>
                <c:pt idx="4">
                  <c:v>627.05295028799992</c:v>
                </c:pt>
                <c:pt idx="5">
                  <c:v>639.59400929375988</c:v>
                </c:pt>
              </c:numCache>
            </c:numRef>
          </c:val>
          <c:smooth val="0"/>
          <c:extLst>
            <c:ext xmlns:c16="http://schemas.microsoft.com/office/drawing/2014/chart" uri="{C3380CC4-5D6E-409C-BE32-E72D297353CC}">
              <c16:uniqueId val="{00000001-46E4-4A82-961A-A360871FD76F}"/>
            </c:ext>
          </c:extLst>
        </c:ser>
        <c:ser>
          <c:idx val="2"/>
          <c:order val="2"/>
          <c:tx>
            <c:strRef>
              <c:f>Sheet2!$D$2</c:f>
              <c:strCache>
                <c:ptCount val="1"/>
                <c:pt idx="0">
                  <c:v>2023 Plan</c:v>
                </c:pt>
              </c:strCache>
            </c:strRef>
          </c:tx>
          <c:spPr>
            <a:ln w="28575" cap="rnd">
              <a:solidFill>
                <a:srgbClr val="92D050"/>
              </a:solidFill>
              <a:round/>
            </a:ln>
            <a:effectLst/>
          </c:spPr>
          <c:marker>
            <c:symbol val="none"/>
          </c:marker>
          <c:cat>
            <c:numRef>
              <c:f>Sheet2!$A$3:$A$8</c:f>
              <c:numCache>
                <c:formatCode>General</c:formatCode>
                <c:ptCount val="6"/>
                <c:pt idx="0">
                  <c:v>2022</c:v>
                </c:pt>
                <c:pt idx="1">
                  <c:v>2023</c:v>
                </c:pt>
                <c:pt idx="2">
                  <c:v>2024</c:v>
                </c:pt>
                <c:pt idx="3">
                  <c:v>2025</c:v>
                </c:pt>
                <c:pt idx="4">
                  <c:v>2026</c:v>
                </c:pt>
                <c:pt idx="5">
                  <c:v>2027</c:v>
                </c:pt>
              </c:numCache>
            </c:numRef>
          </c:cat>
          <c:val>
            <c:numRef>
              <c:f>Sheet2!$D$3:$D$8</c:f>
              <c:numCache>
                <c:formatCode>_("$"* #,##0.0_);_("$"* \(#,##0.0\);_("$"* "-"??_);_(@_)</c:formatCode>
                <c:ptCount val="6"/>
                <c:pt idx="0">
                  <c:v>657</c:v>
                </c:pt>
                <c:pt idx="1">
                  <c:v>670.14</c:v>
                </c:pt>
                <c:pt idx="2">
                  <c:v>683.54279999999994</c:v>
                </c:pt>
                <c:pt idx="3">
                  <c:v>697.2136559999999</c:v>
                </c:pt>
                <c:pt idx="4">
                  <c:v>711.15792911999995</c:v>
                </c:pt>
                <c:pt idx="5">
                  <c:v>725.38108770240001</c:v>
                </c:pt>
              </c:numCache>
            </c:numRef>
          </c:val>
          <c:smooth val="0"/>
          <c:extLst>
            <c:ext xmlns:c16="http://schemas.microsoft.com/office/drawing/2014/chart" uri="{C3380CC4-5D6E-409C-BE32-E72D297353CC}">
              <c16:uniqueId val="{00000002-46E4-4A82-961A-A360871FD76F}"/>
            </c:ext>
          </c:extLst>
        </c:ser>
        <c:dLbls>
          <c:showLegendKey val="0"/>
          <c:showVal val="0"/>
          <c:showCatName val="0"/>
          <c:showSerName val="0"/>
          <c:showPercent val="0"/>
          <c:showBubbleSize val="0"/>
        </c:dLbls>
        <c:smooth val="0"/>
        <c:axId val="1166814671"/>
        <c:axId val="1166812271"/>
      </c:lineChart>
      <c:catAx>
        <c:axId val="1166814671"/>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6812271"/>
        <c:crosses val="autoZero"/>
        <c:auto val="1"/>
        <c:lblAlgn val="ctr"/>
        <c:lblOffset val="100"/>
        <c:noMultiLvlLbl val="0"/>
      </c:catAx>
      <c:valAx>
        <c:axId val="1166812271"/>
        <c:scaling>
          <c:orientation val="minMax"/>
          <c:max val="1000"/>
          <c:min val="400"/>
        </c:scaling>
        <c:delete val="0"/>
        <c:axPos val="l"/>
        <c:majorGridlines>
          <c:spPr>
            <a:ln w="9525" cap="flat" cmpd="sng" algn="ctr">
              <a:solidFill>
                <a:schemeClr val="accent6">
                  <a:lumMod val="40000"/>
                  <a:lumOff val="60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681467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3d5" qsCatId="3D" csTypeId="urn:microsoft.com/office/officeart/2005/8/colors/accent0_3" csCatId="mainScheme" phldr="1"/>
      <dgm:spPr/>
      <dgm:t>
        <a:bodyPr/>
        <a:lstStyle/>
        <a:p>
          <a:endParaRPr lang="en-US"/>
        </a:p>
      </dgm:t>
    </dgm:pt>
    <dgm:pt modelId="{AAF9DEE3-8444-4CA1-8BC2-D834D3ED6C74}">
      <dgm:prSet/>
      <dgm:spPr/>
      <dgm:t>
        <a:bodyPr/>
        <a:lstStyle/>
        <a:p>
          <a:r>
            <a:rPr lang="en-US" b="1" dirty="0"/>
            <a:t>ROOFS</a:t>
          </a:r>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r>
            <a:rPr lang="en-US"/>
            <a:t>01</a:t>
          </a:r>
          <a:endParaRPr lang="en-US" dirty="0"/>
        </a:p>
      </dgm:t>
    </dgm:pt>
    <dgm:pt modelId="{B2B879BD-3840-400C-92BD-B2C2383358D7}">
      <dgm:prSet/>
      <dgm:spPr/>
      <dgm:t>
        <a:bodyPr/>
        <a:lstStyle/>
        <a:p>
          <a:r>
            <a:rPr lang="en-US" b="1" dirty="0"/>
            <a:t>DECKS</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r>
            <a:rPr lang="en-US"/>
            <a:t>02</a:t>
          </a:r>
          <a:endParaRPr lang="en-US" dirty="0"/>
        </a:p>
      </dgm:t>
    </dgm:pt>
    <dgm:pt modelId="{84C37151-0109-49A2-8A3D-4920A689BBEC}">
      <dgm:prSet/>
      <dgm:spPr/>
      <dgm:t>
        <a:bodyPr/>
        <a:lstStyle/>
        <a:p>
          <a:r>
            <a:rPr lang="en-US" b="1" dirty="0"/>
            <a:t>STUCCO WATERPROOF COATING</a:t>
          </a:r>
        </a:p>
      </dgm:t>
    </dgm:pt>
    <dgm:pt modelId="{BA05AE73-580B-44D1-A60E-EFD8A03791B8}" type="parTrans" cxnId="{12E15F1C-EF86-44F1-8A35-F3F2C4B6D118}">
      <dgm:prSet/>
      <dgm:spPr/>
      <dgm:t>
        <a:bodyPr/>
        <a:lstStyle/>
        <a:p>
          <a:endParaRPr lang="en-US"/>
        </a:p>
      </dgm:t>
    </dgm:pt>
    <dgm:pt modelId="{15B01556-A2C1-4886-BA64-B2C35897DD4F}" type="sibTrans" cxnId="{12E15F1C-EF86-44F1-8A35-F3F2C4B6D118}">
      <dgm:prSet phldrT="03" phldr="0"/>
      <dgm:spPr/>
      <dgm:t>
        <a:bodyPr/>
        <a:lstStyle/>
        <a:p>
          <a:r>
            <a:rPr lang="en-US"/>
            <a:t>03</a:t>
          </a:r>
          <a:endParaRPr lang="en-US" dirty="0"/>
        </a:p>
      </dgm:t>
    </dgm:pt>
    <dgm:pt modelId="{09F899AB-70CA-46DA-8F8C-58514A9FEF67}" type="pres">
      <dgm:prSet presAssocID="{15509919-36B5-4162-8899-417A9F93473B}" presName="Name0" presStyleCnt="0">
        <dgm:presLayoutVars>
          <dgm:animLvl val="lvl"/>
          <dgm:resizeHandles val="exact"/>
        </dgm:presLayoutVars>
      </dgm:prSet>
      <dgm:spPr/>
    </dgm:pt>
    <dgm:pt modelId="{9E708B2C-9056-43B8-820C-8D4D2D591614}" type="pres">
      <dgm:prSet presAssocID="{AAF9DEE3-8444-4CA1-8BC2-D834D3ED6C74}" presName="compositeNode" presStyleCnt="0">
        <dgm:presLayoutVars>
          <dgm:bulletEnabled val="1"/>
        </dgm:presLayoutVars>
      </dgm:prSet>
      <dgm:spPr/>
    </dgm:pt>
    <dgm:pt modelId="{F4992080-7D4E-4F2B-B608-170DDBB6006A}" type="pres">
      <dgm:prSet presAssocID="{AAF9DEE3-8444-4CA1-8BC2-D834D3ED6C74}" presName="bgRect" presStyleLbl="alignNode1" presStyleIdx="0" presStyleCnt="3"/>
      <dgm:spPr/>
    </dgm:pt>
    <dgm:pt modelId="{15536E38-36FE-4A51-B620-2715BFAD5475}" type="pres">
      <dgm:prSet presAssocID="{23210C7F-6847-491E-BE1F-A79529AF2B8B}" presName="sibTransNodeRect" presStyleLbl="alignNode1" presStyleIdx="0" presStyleCnt="3">
        <dgm:presLayoutVars>
          <dgm:chMax val="0"/>
          <dgm:bulletEnabled val="1"/>
        </dgm:presLayoutVars>
      </dgm:prSet>
      <dgm:spPr/>
    </dgm:pt>
    <dgm:pt modelId="{B158057C-23C1-45AE-9273-5935A8F6104B}" type="pres">
      <dgm:prSet presAssocID="{AAF9DEE3-8444-4CA1-8BC2-D834D3ED6C74}" presName="nodeRect" presStyleLbl="alignNode1" presStyleIdx="0" presStyleCnt="3">
        <dgm:presLayoutVars>
          <dgm:bulletEnabled val="1"/>
        </dgm:presLayoutVars>
      </dgm:prSet>
      <dgm:spPr/>
    </dgm:pt>
    <dgm:pt modelId="{5D52B8B6-958E-480C-9455-911A104C8C73}" type="pres">
      <dgm:prSet presAssocID="{23210C7F-6847-491E-BE1F-A79529AF2B8B}"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63FDDA63-E203-4B8C-B837-B8D901EC1A79}" type="pres">
      <dgm:prSet presAssocID="{84C37151-0109-49A2-8A3D-4920A689BBEC}" presName="compositeNode" presStyleCnt="0">
        <dgm:presLayoutVars>
          <dgm:bulletEnabled val="1"/>
        </dgm:presLayoutVars>
      </dgm:prSet>
      <dgm:spPr/>
    </dgm:pt>
    <dgm:pt modelId="{576642F0-C49D-4E31-9929-969FA7FE90F9}" type="pres">
      <dgm:prSet presAssocID="{84C37151-0109-49A2-8A3D-4920A689BBEC}" presName="bgRect" presStyleLbl="alignNode1" presStyleIdx="2" presStyleCnt="3"/>
      <dgm:spPr/>
    </dgm:pt>
    <dgm:pt modelId="{787C23D6-7045-4D4B-BC32-1E589173CD25}" type="pres">
      <dgm:prSet presAssocID="{15B01556-A2C1-4886-BA64-B2C35897DD4F}" presName="sibTransNodeRect" presStyleLbl="alignNode1" presStyleIdx="2" presStyleCnt="3">
        <dgm:presLayoutVars>
          <dgm:chMax val="0"/>
          <dgm:bulletEnabled val="1"/>
        </dgm:presLayoutVars>
      </dgm:prSet>
      <dgm:spPr/>
    </dgm:pt>
    <dgm:pt modelId="{8345B83C-CABB-4569-8D1D-31A6243A8C52}" type="pres">
      <dgm:prSet presAssocID="{84C37151-0109-49A2-8A3D-4920A689BBEC}" presName="nodeRect" presStyleLbl="alignNode1" presStyleIdx="2" presStyleCnt="3">
        <dgm:presLayoutVars>
          <dgm:bulletEnabled val="1"/>
        </dgm:presLayoutVars>
      </dgm:prSet>
      <dgm:spPr/>
    </dgm:pt>
  </dgm:ptLst>
  <dgm:cxnLst>
    <dgm:cxn modelId="{0A7DA706-17DD-412A-8BE0-4F6529274E66}" srcId="{15509919-36B5-4162-8899-417A9F93473B}" destId="{AAF9DEE3-8444-4CA1-8BC2-D834D3ED6C74}" srcOrd="0" destOrd="0" parTransId="{205BDF49-153E-4CE8-8402-E23704595764}" sibTransId="{23210C7F-6847-491E-BE1F-A79529AF2B8B}"/>
    <dgm:cxn modelId="{12E15F1C-EF86-44F1-8A35-F3F2C4B6D118}" srcId="{15509919-36B5-4162-8899-417A9F93473B}" destId="{84C37151-0109-49A2-8A3D-4920A689BBEC}" srcOrd="2" destOrd="0" parTransId="{BA05AE73-580B-44D1-A60E-EFD8A03791B8}" sibTransId="{15B01556-A2C1-4886-BA64-B2C35897DD4F}"/>
    <dgm:cxn modelId="{0524D31C-D771-4D43-BBD1-ED9552C70698}" type="presOf" srcId="{AAF9DEE3-8444-4CA1-8BC2-D834D3ED6C74}" destId="{F4992080-7D4E-4F2B-B608-170DDBB6006A}" srcOrd="0" destOrd="0" presId="urn:microsoft.com/office/officeart/2016/7/layout/LinearBlockProcessNumbered#1"/>
    <dgm:cxn modelId="{CA04D61C-0EB8-4B2D-83BE-2BD5C7AD4383}" type="presOf" srcId="{B2B879BD-3840-400C-92BD-B2C2383358D7}" destId="{9F2B2B99-E41C-48B6-9241-186B3896CDB2}" srcOrd="1" destOrd="0" presId="urn:microsoft.com/office/officeart/2016/7/layout/LinearBlockProcessNumbered#1"/>
    <dgm:cxn modelId="{E53B9B23-231C-43F9-8B90-B1B875BB4B1F}" type="presOf" srcId="{B2B879BD-3840-400C-92BD-B2C2383358D7}" destId="{89A9B4CF-6439-46B1-B6A9-1D6CD5034774}" srcOrd="0" destOrd="0" presId="urn:microsoft.com/office/officeart/2016/7/layout/LinearBlockProcessNumbered#1"/>
    <dgm:cxn modelId="{C930BA88-EF00-4B74-A52B-15BB3D3ADCCA}" type="presOf" srcId="{84C37151-0109-49A2-8A3D-4920A689BBEC}" destId="{8345B83C-CABB-4569-8D1D-31A6243A8C52}" srcOrd="1" destOrd="0" presId="urn:microsoft.com/office/officeart/2016/7/layout/LinearBlockProcessNumbered#1"/>
    <dgm:cxn modelId="{F6C21F97-5F8B-45DB-87FC-20D3426A7BA1}" type="presOf" srcId="{23210C7F-6847-491E-BE1F-A79529AF2B8B}" destId="{15536E38-36FE-4A51-B620-2715BFAD5475}" srcOrd="0" destOrd="0" presId="urn:microsoft.com/office/officeart/2016/7/layout/LinearBlockProcessNumbered#1"/>
    <dgm:cxn modelId="{26E688B3-10D6-4521-97F0-817250D50280}" type="presOf" srcId="{FBAA44FF-54DE-45C8-9FAC-512C40277233}" destId="{379B8CE4-8135-4F2C-A5A0-E55EBE328E9A}" srcOrd="0" destOrd="0" presId="urn:microsoft.com/office/officeart/2016/7/layout/LinearBlockProcessNumbered#1"/>
    <dgm:cxn modelId="{6471EBB5-BAC9-455F-ABBA-2CA7B58BF3BD}" type="presOf" srcId="{15509919-36B5-4162-8899-417A9F93473B}" destId="{09F899AB-70CA-46DA-8F8C-58514A9FEF67}" srcOrd="0"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04C358D4-D5B7-4C75-AC9B-05C8B6DB654C}" type="presOf" srcId="{15B01556-A2C1-4886-BA64-B2C35897DD4F}" destId="{787C23D6-7045-4D4B-BC32-1E589173CD25}" srcOrd="0" destOrd="0" presId="urn:microsoft.com/office/officeart/2016/7/layout/LinearBlockProcessNumbered#1"/>
    <dgm:cxn modelId="{F49B18D7-9C82-4865-91D4-DC260FC41577}" type="presOf" srcId="{AAF9DEE3-8444-4CA1-8BC2-D834D3ED6C74}" destId="{B158057C-23C1-45AE-9273-5935A8F6104B}" srcOrd="1" destOrd="0" presId="urn:microsoft.com/office/officeart/2016/7/layout/LinearBlockProcessNumbered#1"/>
    <dgm:cxn modelId="{567F51F8-A47D-4E69-B363-A4E76C9EC316}" type="presOf" srcId="{84C37151-0109-49A2-8A3D-4920A689BBEC}" destId="{576642F0-C49D-4E31-9929-969FA7FE90F9}" srcOrd="0" destOrd="0" presId="urn:microsoft.com/office/officeart/2016/7/layout/LinearBlockProcessNumbered#1"/>
    <dgm:cxn modelId="{DC9AF559-1627-4BF0-BED0-19A36A3CFDC7}" type="presParOf" srcId="{09F899AB-70CA-46DA-8F8C-58514A9FEF67}" destId="{9E708B2C-9056-43B8-820C-8D4D2D591614}" srcOrd="0" destOrd="0" presId="urn:microsoft.com/office/officeart/2016/7/layout/LinearBlockProcessNumbered#1"/>
    <dgm:cxn modelId="{97DB9311-D2BB-4354-ADE9-100C25773D84}" type="presParOf" srcId="{9E708B2C-9056-43B8-820C-8D4D2D591614}" destId="{F4992080-7D4E-4F2B-B608-170DDBB6006A}" srcOrd="0" destOrd="0" presId="urn:microsoft.com/office/officeart/2016/7/layout/LinearBlockProcessNumbered#1"/>
    <dgm:cxn modelId="{1C4E00B1-44A9-4ED5-8BE1-6E05C6A0787C}" type="presParOf" srcId="{9E708B2C-9056-43B8-820C-8D4D2D591614}" destId="{15536E38-36FE-4A51-B620-2715BFAD5475}" srcOrd="1" destOrd="0" presId="urn:microsoft.com/office/officeart/2016/7/layout/LinearBlockProcessNumbered#1"/>
    <dgm:cxn modelId="{5BB9EBBB-00FD-4B36-87F8-0CAAF9031EFA}" type="presParOf" srcId="{9E708B2C-9056-43B8-820C-8D4D2D591614}" destId="{B158057C-23C1-45AE-9273-5935A8F6104B}" srcOrd="2" destOrd="0" presId="urn:microsoft.com/office/officeart/2016/7/layout/LinearBlockProcessNumbered#1"/>
    <dgm:cxn modelId="{063592AA-5E46-4E5B-A90A-9E438AACF6B4}" type="presParOf" srcId="{09F899AB-70CA-46DA-8F8C-58514A9FEF67}" destId="{5D52B8B6-958E-480C-9455-911A104C8C73}" srcOrd="1" destOrd="0" presId="urn:microsoft.com/office/officeart/2016/7/layout/LinearBlockProcessNumbered#1"/>
    <dgm:cxn modelId="{BCCF4F15-CEFE-4DA0-AA67-44C3A387EF4F}" type="presParOf" srcId="{09F899AB-70CA-46DA-8F8C-58514A9FEF67}" destId="{070CFBFA-AE62-406D-B2E3-4A871FE3EC95}" srcOrd="2" destOrd="0" presId="urn:microsoft.com/office/officeart/2016/7/layout/LinearBlockProcessNumbered#1"/>
    <dgm:cxn modelId="{A7060235-374C-454A-940C-F04C932EBD38}" type="presParOf" srcId="{070CFBFA-AE62-406D-B2E3-4A871FE3EC95}" destId="{89A9B4CF-6439-46B1-B6A9-1D6CD5034774}" srcOrd="0" destOrd="0" presId="urn:microsoft.com/office/officeart/2016/7/layout/LinearBlockProcessNumbered#1"/>
    <dgm:cxn modelId="{8EA03DE1-8CE8-4C5F-95B4-8014CD49494E}" type="presParOf" srcId="{070CFBFA-AE62-406D-B2E3-4A871FE3EC95}" destId="{379B8CE4-8135-4F2C-A5A0-E55EBE328E9A}" srcOrd="1" destOrd="0" presId="urn:microsoft.com/office/officeart/2016/7/layout/LinearBlockProcessNumbered#1"/>
    <dgm:cxn modelId="{80AE2FB9-1517-49B0-897F-1F1C0C978527}" type="presParOf" srcId="{070CFBFA-AE62-406D-B2E3-4A871FE3EC95}" destId="{9F2B2B99-E41C-48B6-9241-186B3896CDB2}" srcOrd="2" destOrd="0" presId="urn:microsoft.com/office/officeart/2016/7/layout/LinearBlockProcessNumbered#1"/>
    <dgm:cxn modelId="{1616D44F-B3B8-43B5-8CA8-314461EE2FD4}" type="presParOf" srcId="{09F899AB-70CA-46DA-8F8C-58514A9FEF67}" destId="{88CC7DDE-DA0F-42A6-8406-A11161BD6BA9}" srcOrd="3" destOrd="0" presId="urn:microsoft.com/office/officeart/2016/7/layout/LinearBlockProcessNumbered#1"/>
    <dgm:cxn modelId="{04D4E8DD-E656-4DEF-9BEF-23EDF9A04523}" type="presParOf" srcId="{09F899AB-70CA-46DA-8F8C-58514A9FEF67}" destId="{63FDDA63-E203-4B8C-B837-B8D901EC1A79}" srcOrd="4" destOrd="0" presId="urn:microsoft.com/office/officeart/2016/7/layout/LinearBlockProcessNumbered#1"/>
    <dgm:cxn modelId="{C95ED8BE-52DD-4737-8E74-207F6354E7E2}" type="presParOf" srcId="{63FDDA63-E203-4B8C-B837-B8D901EC1A79}" destId="{576642F0-C49D-4E31-9929-969FA7FE90F9}" srcOrd="0" destOrd="0" presId="urn:microsoft.com/office/officeart/2016/7/layout/LinearBlockProcessNumbered#1"/>
    <dgm:cxn modelId="{63006AC1-8CE2-4FC5-8938-50A54E5BCE5D}" type="presParOf" srcId="{63FDDA63-E203-4B8C-B837-B8D901EC1A79}" destId="{787C23D6-7045-4D4B-BC32-1E589173CD25}" srcOrd="1" destOrd="0" presId="urn:microsoft.com/office/officeart/2016/7/layout/LinearBlockProcessNumbered#1"/>
    <dgm:cxn modelId="{95B1D288-2283-4DEA-8C28-30452898586B}" type="presParOf" srcId="{63FDDA63-E203-4B8C-B837-B8D901EC1A79}" destId="{8345B83C-CABB-4569-8D1D-31A6243A8C52}" srcOrd="2" destOrd="0" presId="urn:microsoft.com/office/officeart/2016/7/layout/LinearBlock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3d5" qsCatId="3D" csTypeId="urn:microsoft.com/office/officeart/2005/8/colors/accent0_3" csCatId="mainScheme" phldr="1"/>
      <dgm:spPr/>
      <dgm:t>
        <a:bodyPr/>
        <a:lstStyle/>
        <a:p>
          <a:endParaRPr lang="en-US"/>
        </a:p>
      </dgm:t>
    </dgm:pt>
    <dgm:pt modelId="{AAF9DEE3-8444-4CA1-8BC2-D834D3ED6C74}">
      <dgm:prSet/>
      <dgm:spPr/>
      <dgm:t>
        <a:bodyPr/>
        <a:lstStyle/>
        <a:p>
          <a:r>
            <a:rPr lang="en-US" b="1" dirty="0"/>
            <a:t>ROOFS</a:t>
          </a:r>
        </a:p>
      </dgm:t>
    </dgm:pt>
    <dgm:pt modelId="{205BDF49-153E-4CE8-8402-E23704595764}" type="parTrans" cxnId="{0A7DA706-17DD-412A-8BE0-4F6529274E66}">
      <dgm:prSet/>
      <dgm:spPr/>
      <dgm:t>
        <a:bodyPr/>
        <a:lstStyle/>
        <a:p>
          <a:endParaRPr lang="en-US"/>
        </a:p>
      </dgm:t>
    </dgm:pt>
    <dgm:pt modelId="{23210C7F-6847-491E-BE1F-A79529AF2B8B}" type="sibTrans" cxnId="{0A7DA706-17DD-412A-8BE0-4F6529274E66}">
      <dgm:prSet phldrT="01" phldr="0"/>
      <dgm:spPr/>
      <dgm:t>
        <a:bodyPr/>
        <a:lstStyle/>
        <a:p>
          <a:r>
            <a:rPr lang="en-US"/>
            <a:t>01</a:t>
          </a:r>
          <a:endParaRPr lang="en-US" dirty="0"/>
        </a:p>
      </dgm:t>
    </dgm:pt>
    <dgm:pt modelId="{B2B879BD-3840-400C-92BD-B2C2383358D7}">
      <dgm:prSet/>
      <dgm:spPr/>
      <dgm:t>
        <a:bodyPr/>
        <a:lstStyle/>
        <a:p>
          <a:r>
            <a:rPr lang="en-US" b="1" dirty="0"/>
            <a:t>DECKS</a:t>
          </a: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r>
            <a:rPr lang="en-US"/>
            <a:t>02</a:t>
          </a:r>
          <a:endParaRPr lang="en-US" dirty="0"/>
        </a:p>
      </dgm:t>
    </dgm:pt>
    <dgm:pt modelId="{CA9D674E-4FF1-45DC-82E4-0B2DB6A5363F}">
      <dgm:prSet/>
      <dgm:spPr/>
      <dgm:t>
        <a:bodyPr/>
        <a:lstStyle/>
        <a:p>
          <a:r>
            <a:rPr lang="en-US" b="1" dirty="0"/>
            <a:t>STUCCO WATERPROOF COATING</a:t>
          </a: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r>
            <a:rPr lang="en-US"/>
            <a:t>03</a:t>
          </a:r>
          <a:endParaRPr lang="en-US" dirty="0"/>
        </a:p>
      </dgm:t>
    </dgm:pt>
    <dgm:pt modelId="{09F899AB-70CA-46DA-8F8C-58514A9FEF67}" type="pres">
      <dgm:prSet presAssocID="{15509919-36B5-4162-8899-417A9F93473B}" presName="Name0" presStyleCnt="0">
        <dgm:presLayoutVars>
          <dgm:animLvl val="lvl"/>
          <dgm:resizeHandles val="exact"/>
        </dgm:presLayoutVars>
      </dgm:prSet>
      <dgm:spPr/>
    </dgm:pt>
    <dgm:pt modelId="{9E708B2C-9056-43B8-820C-8D4D2D591614}" type="pres">
      <dgm:prSet presAssocID="{AAF9DEE3-8444-4CA1-8BC2-D834D3ED6C74}" presName="compositeNode" presStyleCnt="0">
        <dgm:presLayoutVars>
          <dgm:bulletEnabled val="1"/>
        </dgm:presLayoutVars>
      </dgm:prSet>
      <dgm:spPr/>
    </dgm:pt>
    <dgm:pt modelId="{F4992080-7D4E-4F2B-B608-170DDBB6006A}" type="pres">
      <dgm:prSet presAssocID="{AAF9DEE3-8444-4CA1-8BC2-D834D3ED6C74}" presName="bgRect" presStyleLbl="alignNode1" presStyleIdx="0" presStyleCnt="3"/>
      <dgm:spPr/>
    </dgm:pt>
    <dgm:pt modelId="{15536E38-36FE-4A51-B620-2715BFAD5475}" type="pres">
      <dgm:prSet presAssocID="{23210C7F-6847-491E-BE1F-A79529AF2B8B}" presName="sibTransNodeRect" presStyleLbl="alignNode1" presStyleIdx="0" presStyleCnt="3">
        <dgm:presLayoutVars>
          <dgm:chMax val="0"/>
          <dgm:bulletEnabled val="1"/>
        </dgm:presLayoutVars>
      </dgm:prSet>
      <dgm:spPr/>
    </dgm:pt>
    <dgm:pt modelId="{B158057C-23C1-45AE-9273-5935A8F6104B}" type="pres">
      <dgm:prSet presAssocID="{AAF9DEE3-8444-4CA1-8BC2-D834D3ED6C74}" presName="nodeRect" presStyleLbl="alignNode1" presStyleIdx="0" presStyleCnt="3">
        <dgm:presLayoutVars>
          <dgm:bulletEnabled val="1"/>
        </dgm:presLayoutVars>
      </dgm:prSet>
      <dgm:spPr/>
    </dgm:pt>
    <dgm:pt modelId="{5D52B8B6-958E-480C-9455-911A104C8C73}" type="pres">
      <dgm:prSet presAssocID="{23210C7F-6847-491E-BE1F-A79529AF2B8B}"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4C550E1C-ACB2-4A5D-BD4A-3D5D60E405E6}" type="pres">
      <dgm:prSet presAssocID="{CA9D674E-4FF1-45DC-82E4-0B2DB6A5363F}" presName="compositeNode" presStyleCnt="0">
        <dgm:presLayoutVars>
          <dgm:bulletEnabled val="1"/>
        </dgm:presLayoutVars>
      </dgm:prSet>
      <dgm:spPr/>
    </dgm:pt>
    <dgm:pt modelId="{0802B4A8-7224-4B0A-95B7-D17AEB2B2AFF}" type="pres">
      <dgm:prSet presAssocID="{CA9D674E-4FF1-45DC-82E4-0B2DB6A5363F}" presName="bgRect" presStyleLbl="alignNode1" presStyleIdx="2" presStyleCnt="3"/>
      <dgm:spPr/>
    </dgm:pt>
    <dgm:pt modelId="{68AC9669-DC11-473A-AA2E-579A44E78C37}" type="pres">
      <dgm:prSet presAssocID="{196DA4DC-9DD2-4A39-8A3A-D367BFE5A8BA}" presName="sibTransNodeRect" presStyleLbl="alignNode1" presStyleIdx="2" presStyleCnt="3">
        <dgm:presLayoutVars>
          <dgm:chMax val="0"/>
          <dgm:bulletEnabled val="1"/>
        </dgm:presLayoutVars>
      </dgm:prSet>
      <dgm:spPr/>
    </dgm:pt>
    <dgm:pt modelId="{D085015A-41AF-4EFA-A104-4FD73B2362F0}" type="pres">
      <dgm:prSet presAssocID="{CA9D674E-4FF1-45DC-82E4-0B2DB6A5363F}" presName="nodeRect" presStyleLbl="alignNode1" presStyleIdx="2" presStyleCnt="3">
        <dgm:presLayoutVars>
          <dgm:bulletEnabled val="1"/>
        </dgm:presLayoutVars>
      </dgm:prSet>
      <dgm:spPr/>
    </dgm:pt>
  </dgm:ptLst>
  <dgm:cxnLst>
    <dgm:cxn modelId="{0A7DA706-17DD-412A-8BE0-4F6529274E66}" srcId="{15509919-36B5-4162-8899-417A9F93473B}" destId="{AAF9DEE3-8444-4CA1-8BC2-D834D3ED6C74}" srcOrd="0" destOrd="0" parTransId="{205BDF49-153E-4CE8-8402-E23704595764}" sibTransId="{23210C7F-6847-491E-BE1F-A79529AF2B8B}"/>
    <dgm:cxn modelId="{0524D31C-D771-4D43-BBD1-ED9552C70698}" type="presOf" srcId="{AAF9DEE3-8444-4CA1-8BC2-D834D3ED6C74}" destId="{F4992080-7D4E-4F2B-B608-170DDBB6006A}" srcOrd="0" destOrd="0" presId="urn:microsoft.com/office/officeart/2016/7/layout/LinearBlockProcessNumbered#1"/>
    <dgm:cxn modelId="{CA04D61C-0EB8-4B2D-83BE-2BD5C7AD4383}" type="presOf" srcId="{B2B879BD-3840-400C-92BD-B2C2383358D7}" destId="{9F2B2B99-E41C-48B6-9241-186B3896CDB2}" srcOrd="1" destOrd="0" presId="urn:microsoft.com/office/officeart/2016/7/layout/LinearBlockProcessNumbered#1"/>
    <dgm:cxn modelId="{E53B9B23-231C-43F9-8B90-B1B875BB4B1F}" type="presOf" srcId="{B2B879BD-3840-400C-92BD-B2C2383358D7}" destId="{89A9B4CF-6439-46B1-B6A9-1D6CD5034774}" srcOrd="0" destOrd="0" presId="urn:microsoft.com/office/officeart/2016/7/layout/LinearBlockProcessNumbered#1"/>
    <dgm:cxn modelId="{C5BD0B3A-2D82-4EC1-9975-05076C4418DA}" srcId="{15509919-36B5-4162-8899-417A9F93473B}" destId="{CA9D674E-4FF1-45DC-82E4-0B2DB6A5363F}" srcOrd="2" destOrd="0" parTransId="{F1F10F9B-925A-4787-9D00-91106497A02E}" sibTransId="{196DA4DC-9DD2-4A39-8A3A-D367BFE5A8BA}"/>
    <dgm:cxn modelId="{B796A87D-48A1-4852-B859-7C1AC1359311}" type="presOf" srcId="{196DA4DC-9DD2-4A39-8A3A-D367BFE5A8BA}" destId="{68AC9669-DC11-473A-AA2E-579A44E78C37}" srcOrd="0" destOrd="0" presId="urn:microsoft.com/office/officeart/2016/7/layout/LinearBlockProcessNumbered#1"/>
    <dgm:cxn modelId="{F6C21F97-5F8B-45DB-87FC-20D3426A7BA1}" type="presOf" srcId="{23210C7F-6847-491E-BE1F-A79529AF2B8B}" destId="{15536E38-36FE-4A51-B620-2715BFAD5475}" srcOrd="0" destOrd="0" presId="urn:microsoft.com/office/officeart/2016/7/layout/LinearBlockProcessNumbered#1"/>
    <dgm:cxn modelId="{073550A0-9A93-4FAA-ACFB-90DF29DBACA9}" type="presOf" srcId="{CA9D674E-4FF1-45DC-82E4-0B2DB6A5363F}" destId="{D085015A-41AF-4EFA-A104-4FD73B2362F0}" srcOrd="1" destOrd="0" presId="urn:microsoft.com/office/officeart/2016/7/layout/LinearBlockProcessNumbered#1"/>
    <dgm:cxn modelId="{26E688B3-10D6-4521-97F0-817250D50280}" type="presOf" srcId="{FBAA44FF-54DE-45C8-9FAC-512C40277233}" destId="{379B8CE4-8135-4F2C-A5A0-E55EBE328E9A}" srcOrd="0" destOrd="0" presId="urn:microsoft.com/office/officeart/2016/7/layout/LinearBlockProcessNumbered#1"/>
    <dgm:cxn modelId="{6471EBB5-BAC9-455F-ABBA-2CA7B58BF3BD}" type="presOf" srcId="{15509919-36B5-4162-8899-417A9F93473B}" destId="{09F899AB-70CA-46DA-8F8C-58514A9FEF67}" srcOrd="0" destOrd="0" presId="urn:microsoft.com/office/officeart/2016/7/layout/LinearBlockProcessNumbered#1"/>
    <dgm:cxn modelId="{75D6BCC2-6C65-4789-8DA4-0563708CBC9F}" type="presOf" srcId="{CA9D674E-4FF1-45DC-82E4-0B2DB6A5363F}" destId="{0802B4A8-7224-4B0A-95B7-D17AEB2B2AFF}" srcOrd="0"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F49B18D7-9C82-4865-91D4-DC260FC41577}" type="presOf" srcId="{AAF9DEE3-8444-4CA1-8BC2-D834D3ED6C74}" destId="{B158057C-23C1-45AE-9273-5935A8F6104B}" srcOrd="1" destOrd="0" presId="urn:microsoft.com/office/officeart/2016/7/layout/LinearBlockProcessNumbered#1"/>
    <dgm:cxn modelId="{DC9AF559-1627-4BF0-BED0-19A36A3CFDC7}" type="presParOf" srcId="{09F899AB-70CA-46DA-8F8C-58514A9FEF67}" destId="{9E708B2C-9056-43B8-820C-8D4D2D591614}" srcOrd="0" destOrd="0" presId="urn:microsoft.com/office/officeart/2016/7/layout/LinearBlockProcessNumbered#1"/>
    <dgm:cxn modelId="{97DB9311-D2BB-4354-ADE9-100C25773D84}" type="presParOf" srcId="{9E708B2C-9056-43B8-820C-8D4D2D591614}" destId="{F4992080-7D4E-4F2B-B608-170DDBB6006A}" srcOrd="0" destOrd="0" presId="urn:microsoft.com/office/officeart/2016/7/layout/LinearBlockProcessNumbered#1"/>
    <dgm:cxn modelId="{1C4E00B1-44A9-4ED5-8BE1-6E05C6A0787C}" type="presParOf" srcId="{9E708B2C-9056-43B8-820C-8D4D2D591614}" destId="{15536E38-36FE-4A51-B620-2715BFAD5475}" srcOrd="1" destOrd="0" presId="urn:microsoft.com/office/officeart/2016/7/layout/LinearBlockProcessNumbered#1"/>
    <dgm:cxn modelId="{5BB9EBBB-00FD-4B36-87F8-0CAAF9031EFA}" type="presParOf" srcId="{9E708B2C-9056-43B8-820C-8D4D2D591614}" destId="{B158057C-23C1-45AE-9273-5935A8F6104B}" srcOrd="2" destOrd="0" presId="urn:microsoft.com/office/officeart/2016/7/layout/LinearBlockProcessNumbered#1"/>
    <dgm:cxn modelId="{063592AA-5E46-4E5B-A90A-9E438AACF6B4}" type="presParOf" srcId="{09F899AB-70CA-46DA-8F8C-58514A9FEF67}" destId="{5D52B8B6-958E-480C-9455-911A104C8C73}" srcOrd="1" destOrd="0" presId="urn:microsoft.com/office/officeart/2016/7/layout/LinearBlockProcessNumbered#1"/>
    <dgm:cxn modelId="{BCCF4F15-CEFE-4DA0-AA67-44C3A387EF4F}" type="presParOf" srcId="{09F899AB-70CA-46DA-8F8C-58514A9FEF67}" destId="{070CFBFA-AE62-406D-B2E3-4A871FE3EC95}" srcOrd="2" destOrd="0" presId="urn:microsoft.com/office/officeart/2016/7/layout/LinearBlockProcessNumbered#1"/>
    <dgm:cxn modelId="{A7060235-374C-454A-940C-F04C932EBD38}" type="presParOf" srcId="{070CFBFA-AE62-406D-B2E3-4A871FE3EC95}" destId="{89A9B4CF-6439-46B1-B6A9-1D6CD5034774}" srcOrd="0" destOrd="0" presId="urn:microsoft.com/office/officeart/2016/7/layout/LinearBlockProcessNumbered#1"/>
    <dgm:cxn modelId="{8EA03DE1-8CE8-4C5F-95B4-8014CD49494E}" type="presParOf" srcId="{070CFBFA-AE62-406D-B2E3-4A871FE3EC95}" destId="{379B8CE4-8135-4F2C-A5A0-E55EBE328E9A}" srcOrd="1" destOrd="0" presId="urn:microsoft.com/office/officeart/2016/7/layout/LinearBlockProcessNumbered#1"/>
    <dgm:cxn modelId="{80AE2FB9-1517-49B0-897F-1F1C0C978527}" type="presParOf" srcId="{070CFBFA-AE62-406D-B2E3-4A871FE3EC95}" destId="{9F2B2B99-E41C-48B6-9241-186B3896CDB2}" srcOrd="2" destOrd="0" presId="urn:microsoft.com/office/officeart/2016/7/layout/LinearBlockProcessNumbered#1"/>
    <dgm:cxn modelId="{1616D44F-B3B8-43B5-8CA8-314461EE2FD4}" type="presParOf" srcId="{09F899AB-70CA-46DA-8F8C-58514A9FEF67}" destId="{88CC7DDE-DA0F-42A6-8406-A11161BD6BA9}" srcOrd="3" destOrd="0" presId="urn:microsoft.com/office/officeart/2016/7/layout/LinearBlockProcessNumbered#1"/>
    <dgm:cxn modelId="{016F7082-4806-483E-BAAC-3054271B7084}" type="presParOf" srcId="{09F899AB-70CA-46DA-8F8C-58514A9FEF67}" destId="{4C550E1C-ACB2-4A5D-BD4A-3D5D60E405E6}" srcOrd="4" destOrd="0" presId="urn:microsoft.com/office/officeart/2016/7/layout/LinearBlockProcessNumbered#1"/>
    <dgm:cxn modelId="{5C4FD9AC-62B4-4B52-8AE4-D5FB951DD7C0}" type="presParOf" srcId="{4C550E1C-ACB2-4A5D-BD4A-3D5D60E405E6}" destId="{0802B4A8-7224-4B0A-95B7-D17AEB2B2AFF}" srcOrd="0" destOrd="0" presId="urn:microsoft.com/office/officeart/2016/7/layout/LinearBlockProcessNumbered#1"/>
    <dgm:cxn modelId="{C7878B1A-4653-4688-8C6A-E95AF241FA40}" type="presParOf" srcId="{4C550E1C-ACB2-4A5D-BD4A-3D5D60E405E6}" destId="{68AC9669-DC11-473A-AA2E-579A44E78C37}" srcOrd="1" destOrd="0" presId="urn:microsoft.com/office/officeart/2016/7/layout/LinearBlockProcessNumbered#1"/>
    <dgm:cxn modelId="{B6A24DAB-B7B5-446E-B29E-846553EA6285}" type="presParOf" srcId="{4C550E1C-ACB2-4A5D-BD4A-3D5D60E405E6}" destId="{D085015A-41AF-4EFA-A104-4FD73B2362F0}" srcOrd="2" destOrd="0" presId="urn:microsoft.com/office/officeart/2016/7/layout/LinearBlockProcessNumbere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92080-7D4E-4F2B-B608-170DDBB6006A}">
      <dsp:nvSpPr>
        <dsp:cNvPr id="0" name=""/>
        <dsp:cNvSpPr/>
      </dsp:nvSpPr>
      <dsp:spPr>
        <a:xfrm>
          <a:off x="733" y="60059"/>
          <a:ext cx="2971470" cy="3565764"/>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93515" tIns="0" rIns="293515" bIns="330200" numCol="1" spcCol="1270" anchor="t" anchorCtr="0">
          <a:noAutofit/>
        </a:bodyPr>
        <a:lstStyle/>
        <a:p>
          <a:pPr marL="0" lvl="0" indent="0" algn="l" defTabSz="1111250">
            <a:lnSpc>
              <a:spcPct val="90000"/>
            </a:lnSpc>
            <a:spcBef>
              <a:spcPct val="0"/>
            </a:spcBef>
            <a:spcAft>
              <a:spcPct val="35000"/>
            </a:spcAft>
            <a:buNone/>
          </a:pPr>
          <a:r>
            <a:rPr lang="en-US" sz="2500" b="1" kern="1200" dirty="0"/>
            <a:t>ROOFS</a:t>
          </a:r>
        </a:p>
      </dsp:txBody>
      <dsp:txXfrm>
        <a:off x="733" y="1486365"/>
        <a:ext cx="2971470" cy="2139458"/>
      </dsp:txXfrm>
    </dsp:sp>
    <dsp:sp modelId="{15536E38-36FE-4A51-B620-2715BFAD5475}">
      <dsp:nvSpPr>
        <dsp:cNvPr id="0" name=""/>
        <dsp:cNvSpPr/>
      </dsp:nvSpPr>
      <dsp:spPr>
        <a:xfrm>
          <a:off x="733" y="60059"/>
          <a:ext cx="2971470" cy="1426305"/>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93515" tIns="165100" rIns="29351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733" y="60059"/>
        <a:ext cx="2971470" cy="1426305"/>
      </dsp:txXfrm>
    </dsp:sp>
    <dsp:sp modelId="{89A9B4CF-6439-46B1-B6A9-1D6CD5034774}">
      <dsp:nvSpPr>
        <dsp:cNvPr id="0" name=""/>
        <dsp:cNvSpPr/>
      </dsp:nvSpPr>
      <dsp:spPr>
        <a:xfrm>
          <a:off x="3209921" y="60059"/>
          <a:ext cx="2971470" cy="3565764"/>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93515" tIns="0" rIns="293515" bIns="330200" numCol="1" spcCol="1270" anchor="t" anchorCtr="0">
          <a:noAutofit/>
        </a:bodyPr>
        <a:lstStyle/>
        <a:p>
          <a:pPr marL="0" lvl="0" indent="0" algn="l" defTabSz="1111250">
            <a:lnSpc>
              <a:spcPct val="90000"/>
            </a:lnSpc>
            <a:spcBef>
              <a:spcPct val="0"/>
            </a:spcBef>
            <a:spcAft>
              <a:spcPct val="35000"/>
            </a:spcAft>
            <a:buNone/>
          </a:pPr>
          <a:r>
            <a:rPr lang="en-US" sz="2500" b="1" kern="1200" dirty="0"/>
            <a:t>DECKS</a:t>
          </a:r>
        </a:p>
      </dsp:txBody>
      <dsp:txXfrm>
        <a:off x="3209921" y="1486365"/>
        <a:ext cx="2971470" cy="2139458"/>
      </dsp:txXfrm>
    </dsp:sp>
    <dsp:sp modelId="{379B8CE4-8135-4F2C-A5A0-E55EBE328E9A}">
      <dsp:nvSpPr>
        <dsp:cNvPr id="0" name=""/>
        <dsp:cNvSpPr/>
      </dsp:nvSpPr>
      <dsp:spPr>
        <a:xfrm>
          <a:off x="3209921" y="60059"/>
          <a:ext cx="2971470" cy="1426305"/>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93515" tIns="165100" rIns="29351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209921" y="60059"/>
        <a:ext cx="2971470" cy="1426305"/>
      </dsp:txXfrm>
    </dsp:sp>
    <dsp:sp modelId="{576642F0-C49D-4E31-9929-969FA7FE90F9}">
      <dsp:nvSpPr>
        <dsp:cNvPr id="0" name=""/>
        <dsp:cNvSpPr/>
      </dsp:nvSpPr>
      <dsp:spPr>
        <a:xfrm>
          <a:off x="6419109" y="60059"/>
          <a:ext cx="2971470" cy="3565764"/>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93515" tIns="0" rIns="293515" bIns="330200" numCol="1" spcCol="1270" anchor="t" anchorCtr="0">
          <a:noAutofit/>
        </a:bodyPr>
        <a:lstStyle/>
        <a:p>
          <a:pPr marL="0" lvl="0" indent="0" algn="l" defTabSz="1111250">
            <a:lnSpc>
              <a:spcPct val="90000"/>
            </a:lnSpc>
            <a:spcBef>
              <a:spcPct val="0"/>
            </a:spcBef>
            <a:spcAft>
              <a:spcPct val="35000"/>
            </a:spcAft>
            <a:buNone/>
          </a:pPr>
          <a:r>
            <a:rPr lang="en-US" sz="2500" b="1" kern="1200" dirty="0"/>
            <a:t>STUCCO WATERPROOF COATING</a:t>
          </a:r>
        </a:p>
      </dsp:txBody>
      <dsp:txXfrm>
        <a:off x="6419109" y="1486365"/>
        <a:ext cx="2971470" cy="2139458"/>
      </dsp:txXfrm>
    </dsp:sp>
    <dsp:sp modelId="{787C23D6-7045-4D4B-BC32-1E589173CD25}">
      <dsp:nvSpPr>
        <dsp:cNvPr id="0" name=""/>
        <dsp:cNvSpPr/>
      </dsp:nvSpPr>
      <dsp:spPr>
        <a:xfrm>
          <a:off x="6419109" y="60059"/>
          <a:ext cx="2971470" cy="1426305"/>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93515" tIns="165100" rIns="29351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419109" y="60059"/>
        <a:ext cx="2971470" cy="1426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92080-7D4E-4F2B-B608-170DDBB6006A}">
      <dsp:nvSpPr>
        <dsp:cNvPr id="0" name=""/>
        <dsp:cNvSpPr/>
      </dsp:nvSpPr>
      <dsp:spPr>
        <a:xfrm>
          <a:off x="634" y="168662"/>
          <a:ext cx="2570884" cy="3085061"/>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53946" tIns="0" rIns="253946" bIns="330200" numCol="1" spcCol="1270" anchor="t" anchorCtr="0">
          <a:noAutofit/>
        </a:bodyPr>
        <a:lstStyle/>
        <a:p>
          <a:pPr marL="0" lvl="0" indent="0" algn="l" defTabSz="933450">
            <a:lnSpc>
              <a:spcPct val="90000"/>
            </a:lnSpc>
            <a:spcBef>
              <a:spcPct val="0"/>
            </a:spcBef>
            <a:spcAft>
              <a:spcPct val="35000"/>
            </a:spcAft>
            <a:buNone/>
          </a:pPr>
          <a:r>
            <a:rPr lang="en-US" sz="2100" b="1" kern="1200" dirty="0"/>
            <a:t>ROOFS</a:t>
          </a:r>
        </a:p>
      </dsp:txBody>
      <dsp:txXfrm>
        <a:off x="634" y="1402687"/>
        <a:ext cx="2570884" cy="1851036"/>
      </dsp:txXfrm>
    </dsp:sp>
    <dsp:sp modelId="{15536E38-36FE-4A51-B620-2715BFAD5475}">
      <dsp:nvSpPr>
        <dsp:cNvPr id="0" name=""/>
        <dsp:cNvSpPr/>
      </dsp:nvSpPr>
      <dsp:spPr>
        <a:xfrm>
          <a:off x="634" y="168662"/>
          <a:ext cx="2570884" cy="1234024"/>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53946" tIns="165100" rIns="253946"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634" y="168662"/>
        <a:ext cx="2570884" cy="1234024"/>
      </dsp:txXfrm>
    </dsp:sp>
    <dsp:sp modelId="{89A9B4CF-6439-46B1-B6A9-1D6CD5034774}">
      <dsp:nvSpPr>
        <dsp:cNvPr id="0" name=""/>
        <dsp:cNvSpPr/>
      </dsp:nvSpPr>
      <dsp:spPr>
        <a:xfrm>
          <a:off x="2777190" y="168662"/>
          <a:ext cx="2570884" cy="3085061"/>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53946" tIns="0" rIns="253946" bIns="330200" numCol="1" spcCol="1270" anchor="t" anchorCtr="0">
          <a:noAutofit/>
        </a:bodyPr>
        <a:lstStyle/>
        <a:p>
          <a:pPr marL="0" lvl="0" indent="0" algn="l" defTabSz="933450">
            <a:lnSpc>
              <a:spcPct val="90000"/>
            </a:lnSpc>
            <a:spcBef>
              <a:spcPct val="0"/>
            </a:spcBef>
            <a:spcAft>
              <a:spcPct val="35000"/>
            </a:spcAft>
            <a:buNone/>
          </a:pPr>
          <a:r>
            <a:rPr lang="en-US" sz="2100" b="1" kern="1200" dirty="0"/>
            <a:t>DECKS</a:t>
          </a:r>
        </a:p>
      </dsp:txBody>
      <dsp:txXfrm>
        <a:off x="2777190" y="1402687"/>
        <a:ext cx="2570884" cy="1851036"/>
      </dsp:txXfrm>
    </dsp:sp>
    <dsp:sp modelId="{379B8CE4-8135-4F2C-A5A0-E55EBE328E9A}">
      <dsp:nvSpPr>
        <dsp:cNvPr id="0" name=""/>
        <dsp:cNvSpPr/>
      </dsp:nvSpPr>
      <dsp:spPr>
        <a:xfrm>
          <a:off x="2777190" y="168662"/>
          <a:ext cx="2570884" cy="1234024"/>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53946" tIns="165100" rIns="253946"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2777190" y="168662"/>
        <a:ext cx="2570884" cy="1234024"/>
      </dsp:txXfrm>
    </dsp:sp>
    <dsp:sp modelId="{0802B4A8-7224-4B0A-95B7-D17AEB2B2AFF}">
      <dsp:nvSpPr>
        <dsp:cNvPr id="0" name=""/>
        <dsp:cNvSpPr/>
      </dsp:nvSpPr>
      <dsp:spPr>
        <a:xfrm>
          <a:off x="5553745" y="168662"/>
          <a:ext cx="2570884" cy="3085061"/>
        </a:xfrm>
        <a:prstGeom prst="rect">
          <a:avLst/>
        </a:prstGeom>
        <a:solidFill>
          <a:schemeClr val="dk2">
            <a:hueOff val="0"/>
            <a:satOff val="0"/>
            <a:lumOff val="0"/>
            <a:alphaOff val="0"/>
          </a:schemeClr>
        </a:solidFill>
        <a:ln w="6350" cap="flat" cmpd="sng" algn="ctr">
          <a:solidFill>
            <a:schemeClr val="dk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253946" tIns="0" rIns="253946" bIns="330200" numCol="1" spcCol="1270" anchor="t" anchorCtr="0">
          <a:noAutofit/>
        </a:bodyPr>
        <a:lstStyle/>
        <a:p>
          <a:pPr marL="0" lvl="0" indent="0" algn="l" defTabSz="933450">
            <a:lnSpc>
              <a:spcPct val="90000"/>
            </a:lnSpc>
            <a:spcBef>
              <a:spcPct val="0"/>
            </a:spcBef>
            <a:spcAft>
              <a:spcPct val="35000"/>
            </a:spcAft>
            <a:buNone/>
          </a:pPr>
          <a:r>
            <a:rPr lang="en-US" sz="2100" b="1" kern="1200" dirty="0"/>
            <a:t>STUCCO WATERPROOF COATING</a:t>
          </a:r>
        </a:p>
      </dsp:txBody>
      <dsp:txXfrm>
        <a:off x="5553745" y="1402687"/>
        <a:ext cx="2570884" cy="1851036"/>
      </dsp:txXfrm>
    </dsp:sp>
    <dsp:sp modelId="{68AC9669-DC11-473A-AA2E-579A44E78C37}">
      <dsp:nvSpPr>
        <dsp:cNvPr id="0" name=""/>
        <dsp:cNvSpPr/>
      </dsp:nvSpPr>
      <dsp:spPr>
        <a:xfrm>
          <a:off x="5553745" y="168662"/>
          <a:ext cx="2570884" cy="1234024"/>
        </a:xfrm>
        <a:prstGeom prst="rect">
          <a:avLst/>
        </a:prstGeom>
        <a:noFill/>
        <a:ln w="6350" cap="flat" cmpd="sng" algn="ctr">
          <a:noFill/>
          <a:prstDash val="solid"/>
        </a:ln>
        <a:effectLst/>
        <a:sp3d/>
      </dsp:spPr>
      <dsp:style>
        <a:lnRef idx="1">
          <a:scrgbClr r="0" g="0" b="0"/>
        </a:lnRef>
        <a:fillRef idx="1">
          <a:scrgbClr r="0" g="0" b="0"/>
        </a:fillRef>
        <a:effectRef idx="0">
          <a:scrgbClr r="0" g="0" b="0"/>
        </a:effectRef>
        <a:fontRef idx="minor">
          <a:schemeClr val="lt1"/>
        </a:fontRef>
      </dsp:style>
      <dsp:txBody>
        <a:bodyPr spcFirstLastPara="0" vert="horz" wrap="square" lIns="253946" tIns="165100" rIns="253946"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5553745" y="168662"/>
        <a:ext cx="2570884" cy="123402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a:lstStyle/>
            <a:p>
              <a:r>
                <a:t>01</a:t>
              </a:r>
            </a:p>
          </dgm:t>
        </dgm:pt>
        <dgm:pt modelId="201" type="sibTrans" cxnId="{5712BDC4-329B-45B2-9194-A148ABB6560A}">
          <dgm:prSet phldrT="2"/>
          <dgm:t>
            <a:bodyPr/>
            <a:lstStyle/>
            <a:p>
              <a:r>
                <a:t>02</a:t>
              </a:r>
            </a:p>
          </dgm:t>
        </dgm:pt>
        <dgm:pt modelId="301" type="sibTrans" cxnId="{8984278A-33F0-4B08-ABC0-F48449CE37F3}">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a:lstStyle/>
            <a:p>
              <a:r>
                <a:t>01</a:t>
              </a:r>
            </a:p>
          </dgm:t>
        </dgm:pt>
        <dgm:pt modelId="201" type="sibTrans" cxnId="{5712BDC4-329B-45B2-9194-A148ABB6560A}">
          <dgm:prSet phldrT="2"/>
          <dgm:t>
            <a:bodyPr/>
            <a:lstStyle/>
            <a:p>
              <a:r>
                <a:t>02</a:t>
              </a:r>
            </a:p>
          </dgm:t>
        </dgm:pt>
        <dgm:pt modelId="301" type="sibTrans" cxnId="{8984278A-33F0-4B08-ABC0-F48449CE37F3}">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1"/>
          </a:xfrm>
          <a:prstGeom prst="rect">
            <a:avLst/>
          </a:prstGeom>
        </p:spPr>
        <p:txBody>
          <a:bodyPr vert="horz" lIns="93379" tIns="46689" rIns="93379" bIns="46689" rtlCol="0"/>
          <a:lstStyle>
            <a:lvl1pPr algn="l">
              <a:defRPr sz="1200"/>
            </a:lvl1pPr>
          </a:lstStyle>
          <a:p>
            <a:endParaRPr lang="en-US" dirty="0"/>
          </a:p>
        </p:txBody>
      </p:sp>
      <p:sp>
        <p:nvSpPr>
          <p:cNvPr id="3" name="Date Placeholder 2"/>
          <p:cNvSpPr>
            <a:spLocks noGrp="1"/>
          </p:cNvSpPr>
          <p:nvPr>
            <p:ph type="dt" idx="1"/>
          </p:nvPr>
        </p:nvSpPr>
        <p:spPr>
          <a:xfrm>
            <a:off x="3980830" y="0"/>
            <a:ext cx="3045407" cy="467311"/>
          </a:xfrm>
          <a:prstGeom prst="rect">
            <a:avLst/>
          </a:prstGeom>
        </p:spPr>
        <p:txBody>
          <a:bodyPr vert="horz" lIns="93379" tIns="46689" rIns="93379" bIns="46689" rtlCol="0"/>
          <a:lstStyle>
            <a:lvl1pPr algn="r">
              <a:defRPr sz="1200"/>
            </a:lvl1pPr>
          </a:lstStyle>
          <a:p>
            <a:fld id="{D18B57A6-3C4B-674C-A4E9-F19F0EA36775}" type="datetimeFigureOut">
              <a:rPr lang="en-US" smtClean="0"/>
              <a:t>7/12/2023</a:t>
            </a:fld>
            <a:endParaRPr lang="en-US" dirty="0"/>
          </a:p>
        </p:txBody>
      </p:sp>
      <p:sp>
        <p:nvSpPr>
          <p:cNvPr id="4" name="Slide Image Placeholder 3"/>
          <p:cNvSpPr>
            <a:spLocks noGrp="1" noRot="1" noChangeAspect="1"/>
          </p:cNvSpPr>
          <p:nvPr>
            <p:ph type="sldImg" idx="2"/>
          </p:nvPr>
        </p:nvSpPr>
        <p:spPr>
          <a:xfrm>
            <a:off x="719138" y="1163638"/>
            <a:ext cx="5589587" cy="3143250"/>
          </a:xfrm>
          <a:prstGeom prst="rect">
            <a:avLst/>
          </a:prstGeom>
          <a:noFill/>
          <a:ln w="12700">
            <a:solidFill>
              <a:prstClr val="black"/>
            </a:solidFill>
          </a:ln>
        </p:spPr>
        <p:txBody>
          <a:bodyPr vert="horz" lIns="93379" tIns="46689" rIns="93379" bIns="46689" rtlCol="0" anchor="ctr"/>
          <a:lstStyle/>
          <a:p>
            <a:endParaRPr lang="en-US" dirty="0"/>
          </a:p>
        </p:txBody>
      </p:sp>
      <p:sp>
        <p:nvSpPr>
          <p:cNvPr id="5" name="Notes Placeholder 4"/>
          <p:cNvSpPr>
            <a:spLocks noGrp="1"/>
          </p:cNvSpPr>
          <p:nvPr>
            <p:ph type="body" sz="quarter" idx="3"/>
          </p:nvPr>
        </p:nvSpPr>
        <p:spPr>
          <a:xfrm>
            <a:off x="702787" y="4482296"/>
            <a:ext cx="5622290" cy="3667334"/>
          </a:xfrm>
          <a:prstGeom prst="rect">
            <a:avLst/>
          </a:prstGeom>
        </p:spPr>
        <p:txBody>
          <a:bodyPr vert="horz" lIns="93379" tIns="46689" rIns="93379" bIns="466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3045407" cy="467310"/>
          </a:xfrm>
          <a:prstGeom prst="rect">
            <a:avLst/>
          </a:prstGeom>
        </p:spPr>
        <p:txBody>
          <a:bodyPr vert="horz" lIns="93379" tIns="46689" rIns="93379" bIns="466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80830" y="8846554"/>
            <a:ext cx="3045407" cy="467310"/>
          </a:xfrm>
          <a:prstGeom prst="rect">
            <a:avLst/>
          </a:prstGeom>
        </p:spPr>
        <p:txBody>
          <a:bodyPr vert="horz" lIns="93379" tIns="46689" rIns="93379" bIns="46689" rtlCol="0" anchor="b"/>
          <a:lstStyle>
            <a:lvl1pPr algn="r">
              <a:defRPr sz="1200"/>
            </a:lvl1pPr>
          </a:lstStyle>
          <a:p>
            <a:fld id="{6A870B7A-5463-ED41-8E15-3D2486805C36}" type="slidenum">
              <a:rPr lang="en-US" smtClean="0"/>
              <a:t>‹#›</a:t>
            </a:fld>
            <a:endParaRPr lang="en-US" dirty="0"/>
          </a:p>
        </p:txBody>
      </p:sp>
    </p:spTree>
    <p:extLst>
      <p:ext uri="{BB962C8B-B14F-4D97-AF65-F5344CB8AC3E}">
        <p14:creationId xmlns:p14="http://schemas.microsoft.com/office/powerpoint/2010/main" val="357562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870B7A-5463-ED41-8E15-3D2486805C36}" type="slidenum">
              <a:rPr lang="en-US" smtClean="0"/>
              <a:t>3</a:t>
            </a:fld>
            <a:endParaRPr lang="en-US" dirty="0"/>
          </a:p>
        </p:txBody>
      </p:sp>
    </p:spTree>
    <p:extLst>
      <p:ext uri="{BB962C8B-B14F-4D97-AF65-F5344CB8AC3E}">
        <p14:creationId xmlns:p14="http://schemas.microsoft.com/office/powerpoint/2010/main" val="62217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Roofs – Are you in favor of a community-wide reconstruction project?</a:t>
            </a:r>
          </a:p>
          <a:p>
            <a:endParaRPr lang="en-US" dirty="0"/>
          </a:p>
          <a:p>
            <a:r>
              <a:rPr lang="en-US" dirty="0"/>
              <a:t>Decks</a:t>
            </a:r>
          </a:p>
          <a:p>
            <a:endParaRPr lang="en-US" dirty="0"/>
          </a:p>
          <a:p>
            <a:r>
              <a:rPr lang="en-US" dirty="0"/>
              <a:t>Asphalt</a:t>
            </a:r>
          </a:p>
          <a:p>
            <a:endParaRPr lang="en-US" dirty="0"/>
          </a:p>
          <a:p>
            <a:r>
              <a:rPr lang="en-US" dirty="0"/>
              <a:t>Concrete Walkways</a:t>
            </a:r>
          </a:p>
          <a:p>
            <a:endParaRPr lang="en-US" dirty="0"/>
          </a:p>
          <a:p>
            <a:r>
              <a:rPr lang="en-US" dirty="0"/>
              <a:t>Stream Cleaning and Maintenance</a:t>
            </a:r>
          </a:p>
          <a:p>
            <a:endParaRPr lang="en-US" dirty="0"/>
          </a:p>
          <a:p>
            <a:r>
              <a:rPr lang="en-US" dirty="0"/>
              <a:t>Financial Deficit</a:t>
            </a:r>
          </a:p>
          <a:p>
            <a:endParaRPr lang="en-US" dirty="0"/>
          </a:p>
          <a:p>
            <a:endParaRPr lang="en-US" dirty="0"/>
          </a:p>
        </p:txBody>
      </p:sp>
      <p:sp>
        <p:nvSpPr>
          <p:cNvPr id="4" name="Slide Number Placeholder 3"/>
          <p:cNvSpPr>
            <a:spLocks noGrp="1"/>
          </p:cNvSpPr>
          <p:nvPr>
            <p:ph type="sldNum" sz="quarter" idx="5"/>
          </p:nvPr>
        </p:nvSpPr>
        <p:spPr/>
        <p:txBody>
          <a:bodyPr/>
          <a:lstStyle/>
          <a:p>
            <a:fld id="{6A870B7A-5463-ED41-8E15-3D2486805C36}" type="slidenum">
              <a:rPr lang="en-US" smtClean="0"/>
              <a:t>4</a:t>
            </a:fld>
            <a:endParaRPr lang="en-US" dirty="0"/>
          </a:p>
        </p:txBody>
      </p:sp>
    </p:spTree>
    <p:extLst>
      <p:ext uri="{BB962C8B-B14F-4D97-AF65-F5344CB8AC3E}">
        <p14:creationId xmlns:p14="http://schemas.microsoft.com/office/powerpoint/2010/main" val="35992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870B7A-5463-ED41-8E15-3D2486805C36}" type="slidenum">
              <a:rPr lang="en-US" smtClean="0"/>
              <a:t>18</a:t>
            </a:fld>
            <a:endParaRPr lang="en-US" dirty="0"/>
          </a:p>
        </p:txBody>
      </p:sp>
    </p:spTree>
    <p:extLst>
      <p:ext uri="{BB962C8B-B14F-4D97-AF65-F5344CB8AC3E}">
        <p14:creationId xmlns:p14="http://schemas.microsoft.com/office/powerpoint/2010/main" val="162105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Red line can be the pay as you go line</a:t>
            </a:r>
          </a:p>
        </p:txBody>
      </p:sp>
    </p:spTree>
    <p:extLst>
      <p:ext uri="{BB962C8B-B14F-4D97-AF65-F5344CB8AC3E}">
        <p14:creationId xmlns:p14="http://schemas.microsoft.com/office/powerpoint/2010/main" val="94275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7/12/2023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5775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7031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7/12/2023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49905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9095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4514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8170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6916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7/12/2023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0753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7/12/2023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08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7/12/2023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1640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A1780-A246-4C7F-9267-727EF2F4E785}"/>
              </a:ext>
              <a:ext uri="{C183D7F6-B498-43B3-948B-1728B52AA6E4}">
                <adec:decorative xmlns:adec="http://schemas.microsoft.com/office/drawing/2017/decorative" val="1"/>
              </a:ext>
            </a:extLst>
          </p:cNvPr>
          <p:cNvPicPr>
            <a:picLocks noChangeAspect="1"/>
          </p:cNvPicPr>
          <p:nvPr/>
        </p:nvPicPr>
        <p:blipFill rotWithShape="1">
          <a:blip r:embed="rId3"/>
          <a:srcRect t="3846"/>
          <a:stretch/>
        </p:blipFill>
        <p:spPr>
          <a:xfrm>
            <a:off x="21" y="10"/>
            <a:ext cx="12191979" cy="6857990"/>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21" name="Rectangle 2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1019293" y="2154021"/>
            <a:ext cx="5279744" cy="1960726"/>
          </a:xfrm>
        </p:spPr>
        <p:txBody>
          <a:bodyPr>
            <a:normAutofit/>
          </a:bodyPr>
          <a:lstStyle/>
          <a:p>
            <a:r>
              <a:rPr lang="en-US" sz="4400" dirty="0">
                <a:solidFill>
                  <a:schemeClr val="tx1"/>
                </a:solidFill>
              </a:rPr>
              <a:t>Stream house</a:t>
            </a:r>
          </a:p>
        </p:txBody>
      </p:sp>
      <p:sp>
        <p:nvSpPr>
          <p:cNvPr id="3" name="Subtitle 2">
            <a:extLst>
              <a:ext uri="{FF2B5EF4-FFF2-40B4-BE49-F238E27FC236}">
                <a16:creationId xmlns:a16="http://schemas.microsoft.com/office/drawing/2014/main" id="{5C5BFB45-FC34-495C-9C68-F9641246C2EE}"/>
              </a:ext>
            </a:extLst>
          </p:cNvPr>
          <p:cNvSpPr>
            <a:spLocks noGrp="1"/>
          </p:cNvSpPr>
          <p:nvPr>
            <p:ph type="subTitle" idx="1"/>
          </p:nvPr>
        </p:nvSpPr>
        <p:spPr>
          <a:xfrm>
            <a:off x="982738" y="3751858"/>
            <a:ext cx="5352854" cy="892350"/>
          </a:xfrm>
        </p:spPr>
        <p:txBody>
          <a:bodyPr>
            <a:noAutofit/>
          </a:bodyPr>
          <a:lstStyle/>
          <a:p>
            <a:r>
              <a:rPr lang="en-US" dirty="0">
                <a:solidFill>
                  <a:schemeClr val="tx1"/>
                </a:solidFill>
              </a:rPr>
              <a:t>PROPOSED COMMUNITY REVITALIZATION </a:t>
            </a:r>
          </a:p>
          <a:p>
            <a:r>
              <a:rPr lang="en-US" dirty="0">
                <a:solidFill>
                  <a:schemeClr val="tx1"/>
                </a:solidFill>
              </a:rPr>
              <a:t>PROJECT PLAN</a:t>
            </a:r>
          </a:p>
        </p:txBody>
      </p:sp>
    </p:spTree>
    <p:extLst>
      <p:ext uri="{BB962C8B-B14F-4D97-AF65-F5344CB8AC3E}">
        <p14:creationId xmlns:p14="http://schemas.microsoft.com/office/powerpoint/2010/main" val="21520829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10;&#10;Description automatically generated">
            <a:extLst>
              <a:ext uri="{FF2B5EF4-FFF2-40B4-BE49-F238E27FC236}">
                <a16:creationId xmlns:a16="http://schemas.microsoft.com/office/drawing/2014/main" id="{1C4AB6A2-9BBF-778A-A1DC-B564E9858EFF}"/>
              </a:ext>
            </a:extLst>
          </p:cNvPr>
          <p:cNvPicPr>
            <a:picLocks noChangeAspect="1"/>
          </p:cNvPicPr>
          <p:nvPr/>
        </p:nvPicPr>
        <p:blipFill rotWithShape="1">
          <a:blip r:embed="rId2">
            <a:extLst>
              <a:ext uri="{28A0092B-C50C-407E-A947-70E740481C1C}">
                <a14:useLocalDpi xmlns:a14="http://schemas.microsoft.com/office/drawing/2010/main" val="0"/>
              </a:ext>
            </a:extLst>
          </a:blip>
          <a:srcRect t="4980" r="1" b="900"/>
          <a:stretch/>
        </p:blipFill>
        <p:spPr>
          <a:xfrm>
            <a:off x="317636" y="321734"/>
            <a:ext cx="379757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outdoor, ground&#10;&#10;Description automatically generated">
            <a:extLst>
              <a:ext uri="{FF2B5EF4-FFF2-40B4-BE49-F238E27FC236}">
                <a16:creationId xmlns:a16="http://schemas.microsoft.com/office/drawing/2014/main" id="{524F85D8-3D42-6A53-F4D0-9685E101EFD6}"/>
              </a:ext>
            </a:extLst>
          </p:cNvPr>
          <p:cNvPicPr>
            <a:picLocks noChangeAspect="1"/>
          </p:cNvPicPr>
          <p:nvPr/>
        </p:nvPicPr>
        <p:blipFill rotWithShape="1">
          <a:blip r:embed="rId3">
            <a:extLst>
              <a:ext uri="{28A0092B-C50C-407E-A947-70E740481C1C}">
                <a14:useLocalDpi xmlns:a14="http://schemas.microsoft.com/office/drawing/2010/main" val="0"/>
              </a:ext>
            </a:extLst>
          </a:blip>
          <a:srcRect r="48100" b="2"/>
          <a:stretch/>
        </p:blipFill>
        <p:spPr>
          <a:xfrm>
            <a:off x="4202549" y="321732"/>
            <a:ext cx="3793472" cy="4111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outdoor, ground&#10;&#10;Description automatically generated">
            <a:extLst>
              <a:ext uri="{FF2B5EF4-FFF2-40B4-BE49-F238E27FC236}">
                <a16:creationId xmlns:a16="http://schemas.microsoft.com/office/drawing/2014/main" id="{3142E72E-648C-C176-CB4C-0320E9B7C346}"/>
              </a:ext>
            </a:extLst>
          </p:cNvPr>
          <p:cNvPicPr>
            <a:picLocks noChangeAspect="1"/>
          </p:cNvPicPr>
          <p:nvPr/>
        </p:nvPicPr>
        <p:blipFill rotWithShape="1">
          <a:blip r:embed="rId4">
            <a:extLst>
              <a:ext uri="{28A0092B-C50C-407E-A947-70E740481C1C}">
                <a14:useLocalDpi xmlns:a14="http://schemas.microsoft.com/office/drawing/2010/main" val="0"/>
              </a:ext>
            </a:extLst>
          </a:blip>
          <a:srcRect b="5890"/>
          <a:stretch/>
        </p:blipFill>
        <p:spPr>
          <a:xfrm>
            <a:off x="8086176" y="321733"/>
            <a:ext cx="3797984" cy="2010552"/>
          </a:xfrm>
          <a:prstGeom prst="rect">
            <a:avLst/>
          </a:prstGeom>
        </p:spPr>
      </p:pic>
      <p:pic>
        <p:nvPicPr>
          <p:cNvPr id="14" name="Picture 13" descr="A picture containing ground, outdoor&#10;&#10;Description automatically generated">
            <a:extLst>
              <a:ext uri="{FF2B5EF4-FFF2-40B4-BE49-F238E27FC236}">
                <a16:creationId xmlns:a16="http://schemas.microsoft.com/office/drawing/2014/main" id="{778D875F-774E-D94B-01FB-9881A7927039}"/>
              </a:ext>
            </a:extLst>
          </p:cNvPr>
          <p:cNvPicPr>
            <a:picLocks noChangeAspect="1"/>
          </p:cNvPicPr>
          <p:nvPr/>
        </p:nvPicPr>
        <p:blipFill rotWithShape="1">
          <a:blip r:embed="rId5">
            <a:extLst>
              <a:ext uri="{28A0092B-C50C-407E-A947-70E740481C1C}">
                <a14:useLocalDpi xmlns:a14="http://schemas.microsoft.com/office/drawing/2010/main" val="0"/>
              </a:ext>
            </a:extLst>
          </a:blip>
          <a:srcRect r="1" b="5658"/>
          <a:stretch/>
        </p:blipFill>
        <p:spPr>
          <a:xfrm>
            <a:off x="317634" y="2422097"/>
            <a:ext cx="3794760" cy="201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ground, outdoor, concrete, cement&#10;&#10;Description automatically generated">
            <a:extLst>
              <a:ext uri="{FF2B5EF4-FFF2-40B4-BE49-F238E27FC236}">
                <a16:creationId xmlns:a16="http://schemas.microsoft.com/office/drawing/2014/main" id="{A92E8F42-FD98-4242-C890-1A7AF5387010}"/>
              </a:ext>
            </a:extLst>
          </p:cNvPr>
          <p:cNvPicPr>
            <a:picLocks noChangeAspect="1"/>
          </p:cNvPicPr>
          <p:nvPr/>
        </p:nvPicPr>
        <p:blipFill rotWithShape="1">
          <a:blip r:embed="rId6">
            <a:extLst>
              <a:ext uri="{28A0092B-C50C-407E-A947-70E740481C1C}">
                <a14:useLocalDpi xmlns:a14="http://schemas.microsoft.com/office/drawing/2010/main" val="0"/>
              </a:ext>
            </a:extLst>
          </a:blip>
          <a:srcRect b="6339"/>
          <a:stretch/>
        </p:blipFill>
        <p:spPr>
          <a:xfrm>
            <a:off x="8082952" y="2431705"/>
            <a:ext cx="3797983" cy="2000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icture containing outdoor&#10;&#10;Description automatically generated">
            <a:extLst>
              <a:ext uri="{FF2B5EF4-FFF2-40B4-BE49-F238E27FC236}">
                <a16:creationId xmlns:a16="http://schemas.microsoft.com/office/drawing/2014/main" id="{E071B38D-EF78-DE6E-687F-6739F363041C}"/>
              </a:ext>
            </a:extLst>
          </p:cNvPr>
          <p:cNvPicPr>
            <a:picLocks noChangeAspect="1"/>
          </p:cNvPicPr>
          <p:nvPr/>
        </p:nvPicPr>
        <p:blipFill rotWithShape="1">
          <a:blip r:embed="rId7">
            <a:extLst>
              <a:ext uri="{28A0092B-C50C-407E-A947-70E740481C1C}">
                <a14:useLocalDpi xmlns:a14="http://schemas.microsoft.com/office/drawing/2010/main" val="0"/>
              </a:ext>
            </a:extLst>
          </a:blip>
          <a:srcRect r="1" b="5810"/>
          <a:stretch/>
        </p:blipFill>
        <p:spPr>
          <a:xfrm>
            <a:off x="317634" y="4525716"/>
            <a:ext cx="379476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6E4944C6-3567-1478-C7D6-87C766211493}"/>
              </a:ext>
            </a:extLst>
          </p:cNvPr>
          <p:cNvSpPr txBox="1">
            <a:spLocks/>
          </p:cNvSpPr>
          <p:nvPr/>
        </p:nvSpPr>
        <p:spPr>
          <a:xfrm>
            <a:off x="4314548" y="4934618"/>
            <a:ext cx="7386222" cy="137740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a:lstStyle>
          <a:p>
            <a:pPr algn="ctr"/>
            <a:r>
              <a:rPr lang="en-US" sz="5400" dirty="0">
                <a:solidFill>
                  <a:schemeClr val="tx1">
                    <a:lumMod val="95000"/>
                    <a:lumOff val="5000"/>
                  </a:schemeClr>
                </a:solidFill>
                <a:ea typeface="+mj-ea"/>
                <a:cs typeface="+mj-cs"/>
              </a:rPr>
              <a:t>Roll-on coating continued</a:t>
            </a:r>
          </a:p>
        </p:txBody>
      </p:sp>
    </p:spTree>
    <p:extLst>
      <p:ext uri="{BB962C8B-B14F-4D97-AF65-F5344CB8AC3E}">
        <p14:creationId xmlns:p14="http://schemas.microsoft.com/office/powerpoint/2010/main" val="107002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05E3-BF62-9B38-5667-42F089111A23}"/>
              </a:ext>
            </a:extLst>
          </p:cNvPr>
          <p:cNvSpPr>
            <a:spLocks noGrp="1"/>
          </p:cNvSpPr>
          <p:nvPr>
            <p:ph type="title"/>
          </p:nvPr>
        </p:nvSpPr>
        <p:spPr>
          <a:xfrm>
            <a:off x="5054640" y="5290588"/>
            <a:ext cx="6829520" cy="862031"/>
          </a:xfrm>
        </p:spPr>
        <p:txBody>
          <a:bodyPr vert="horz" lIns="91440" tIns="45720" rIns="91440" bIns="45720" rtlCol="0" anchor="b">
            <a:noAutofit/>
          </a:bodyPr>
          <a:lstStyle/>
          <a:p>
            <a:r>
              <a:rPr lang="en-US" sz="4800" kern="1200" dirty="0">
                <a:solidFill>
                  <a:schemeClr val="tx1">
                    <a:lumMod val="95000"/>
                    <a:lumOff val="5000"/>
                  </a:schemeClr>
                </a:solidFill>
                <a:latin typeface="+mn-lt"/>
                <a:ea typeface="+mj-ea"/>
                <a:cs typeface="+mj-cs"/>
              </a:rPr>
              <a:t>Ponding Water</a:t>
            </a:r>
          </a:p>
        </p:txBody>
      </p:sp>
      <p:pic>
        <p:nvPicPr>
          <p:cNvPr id="10" name="Picture 9" descr="A picture containing outdoor, concrete, cement, stone&#10;&#10;Description automatically generated">
            <a:extLst>
              <a:ext uri="{FF2B5EF4-FFF2-40B4-BE49-F238E27FC236}">
                <a16:creationId xmlns:a16="http://schemas.microsoft.com/office/drawing/2014/main" id="{E9AAEBC9-72BE-9F3C-5C22-252591751F8F}"/>
              </a:ext>
            </a:extLst>
          </p:cNvPr>
          <p:cNvPicPr>
            <a:picLocks noChangeAspect="1"/>
          </p:cNvPicPr>
          <p:nvPr/>
        </p:nvPicPr>
        <p:blipFill rotWithShape="1">
          <a:blip r:embed="rId2">
            <a:extLst>
              <a:ext uri="{28A0092B-C50C-407E-A947-70E740481C1C}">
                <a14:useLocalDpi xmlns:a14="http://schemas.microsoft.com/office/drawing/2010/main" val="0"/>
              </a:ext>
            </a:extLst>
          </a:blip>
          <a:srcRect l="37833" r="10205" b="3"/>
          <a:stretch/>
        </p:blipFill>
        <p:spPr>
          <a:xfrm>
            <a:off x="8086176" y="321733"/>
            <a:ext cx="3797984" cy="4111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outdoor, tree, ground, road&#10;&#10;Description automatically generated">
            <a:extLst>
              <a:ext uri="{FF2B5EF4-FFF2-40B4-BE49-F238E27FC236}">
                <a16:creationId xmlns:a16="http://schemas.microsoft.com/office/drawing/2014/main" id="{039612C2-D05D-E18A-DD66-4387A3422352}"/>
              </a:ext>
            </a:extLst>
          </p:cNvPr>
          <p:cNvPicPr>
            <a:picLocks noChangeAspect="1"/>
          </p:cNvPicPr>
          <p:nvPr/>
        </p:nvPicPr>
        <p:blipFill rotWithShape="1">
          <a:blip r:embed="rId3">
            <a:extLst>
              <a:ext uri="{28A0092B-C50C-407E-A947-70E740481C1C}">
                <a14:useLocalDpi xmlns:a14="http://schemas.microsoft.com/office/drawing/2010/main" val="0"/>
              </a:ext>
            </a:extLst>
          </a:blip>
          <a:srcRect t="2195" r="1" b="27048"/>
          <a:stretch/>
        </p:blipFill>
        <p:spPr>
          <a:xfrm>
            <a:off x="4413152" y="1642892"/>
            <a:ext cx="3365696" cy="1786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icture containing outdoor, doing, trick, jumping&#10;&#10;Description automatically generated">
            <a:extLst>
              <a:ext uri="{FF2B5EF4-FFF2-40B4-BE49-F238E27FC236}">
                <a16:creationId xmlns:a16="http://schemas.microsoft.com/office/drawing/2014/main" id="{84C0BF58-295E-45EE-9C28-8A185C0FAA89}"/>
              </a:ext>
            </a:extLst>
          </p:cNvPr>
          <p:cNvPicPr>
            <a:picLocks noChangeAspect="1"/>
          </p:cNvPicPr>
          <p:nvPr/>
        </p:nvPicPr>
        <p:blipFill rotWithShape="1">
          <a:blip r:embed="rId4">
            <a:extLst>
              <a:ext uri="{28A0092B-C50C-407E-A947-70E740481C1C}">
                <a14:useLocalDpi xmlns:a14="http://schemas.microsoft.com/office/drawing/2010/main" val="0"/>
              </a:ext>
            </a:extLst>
          </a:blip>
          <a:srcRect l="24838" r="5958" b="-3"/>
          <a:stretch/>
        </p:blipFill>
        <p:spPr>
          <a:xfrm>
            <a:off x="466016" y="1179265"/>
            <a:ext cx="3793472" cy="4111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571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28C2-323A-44CB-607D-C89B71BDA7B5}"/>
              </a:ext>
            </a:extLst>
          </p:cNvPr>
          <p:cNvSpPr>
            <a:spLocks noGrp="1"/>
          </p:cNvSpPr>
          <p:nvPr>
            <p:ph type="title"/>
          </p:nvPr>
        </p:nvSpPr>
        <p:spPr>
          <a:xfrm>
            <a:off x="1066800" y="509429"/>
            <a:ext cx="10058400" cy="1371600"/>
          </a:xfrm>
        </p:spPr>
        <p:txBody>
          <a:bodyPr/>
          <a:lstStyle/>
          <a:p>
            <a:r>
              <a:rPr lang="en-US" dirty="0"/>
              <a:t>Current Roof Condition</a:t>
            </a:r>
          </a:p>
        </p:txBody>
      </p:sp>
      <p:sp>
        <p:nvSpPr>
          <p:cNvPr id="3" name="Content Placeholder 2">
            <a:extLst>
              <a:ext uri="{FF2B5EF4-FFF2-40B4-BE49-F238E27FC236}">
                <a16:creationId xmlns:a16="http://schemas.microsoft.com/office/drawing/2014/main" id="{1E18866A-4B49-0FEB-C5DF-29E2F6E9E2BF}"/>
              </a:ext>
            </a:extLst>
          </p:cNvPr>
          <p:cNvSpPr>
            <a:spLocks noGrp="1"/>
          </p:cNvSpPr>
          <p:nvPr>
            <p:ph sz="half" idx="1"/>
          </p:nvPr>
        </p:nvSpPr>
        <p:spPr>
          <a:xfrm>
            <a:off x="1066800" y="2136344"/>
            <a:ext cx="10974859" cy="4351338"/>
          </a:xfrm>
        </p:spPr>
        <p:txBody>
          <a:bodyPr>
            <a:normAutofit fontScale="92500" lnSpcReduction="10000"/>
          </a:bodyPr>
          <a:lstStyle/>
          <a:p>
            <a:r>
              <a:rPr lang="en-US" sz="2800" dirty="0"/>
              <a:t>Indicators of roof failure</a:t>
            </a:r>
          </a:p>
          <a:p>
            <a:pPr lvl="1"/>
            <a:r>
              <a:rPr lang="en-US" sz="2400" dirty="0"/>
              <a:t>Coating delamination from ponding</a:t>
            </a:r>
          </a:p>
          <a:p>
            <a:pPr lvl="1"/>
            <a:r>
              <a:rPr lang="en-US" sz="2400" dirty="0"/>
              <a:t>Cracks telegraphing through the asphaltic roofs</a:t>
            </a:r>
          </a:p>
          <a:p>
            <a:r>
              <a:rPr lang="en-US" sz="2800" dirty="0"/>
              <a:t>Recent Maintenance (Antis Roofing and Waterproofing)</a:t>
            </a:r>
          </a:p>
          <a:p>
            <a:pPr lvl="1"/>
            <a:r>
              <a:rPr lang="en-US" sz="2400" dirty="0"/>
              <a:t>All visible failures were addresses</a:t>
            </a:r>
          </a:p>
          <a:p>
            <a:pPr lvl="1"/>
            <a:r>
              <a:rPr lang="en-US" sz="2400" dirty="0"/>
              <a:t>New failures are already showing up</a:t>
            </a:r>
          </a:p>
          <a:p>
            <a:pPr lvl="1"/>
            <a:r>
              <a:rPr lang="en-US" sz="2400" dirty="0"/>
              <a:t>Frequency of failures is increasing as the oils degrade</a:t>
            </a:r>
          </a:p>
          <a:p>
            <a:r>
              <a:rPr lang="en-US" sz="2800" dirty="0"/>
              <a:t>Ponding</a:t>
            </a:r>
          </a:p>
          <a:p>
            <a:pPr lvl="1"/>
            <a:r>
              <a:rPr lang="en-US" sz="2400" dirty="0"/>
              <a:t>Increases failures</a:t>
            </a:r>
          </a:p>
          <a:p>
            <a:pPr lvl="1"/>
            <a:r>
              <a:rPr lang="en-US" sz="2400" dirty="0"/>
              <a:t>Voids the built-up roofing (BUR) warranty</a:t>
            </a:r>
          </a:p>
        </p:txBody>
      </p:sp>
    </p:spTree>
    <p:extLst>
      <p:ext uri="{BB962C8B-B14F-4D97-AF65-F5344CB8AC3E}">
        <p14:creationId xmlns:p14="http://schemas.microsoft.com/office/powerpoint/2010/main" val="2943655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7190-90F0-3F57-C7AE-2B2A914B1769}"/>
              </a:ext>
            </a:extLst>
          </p:cNvPr>
          <p:cNvSpPr>
            <a:spLocks noGrp="1"/>
          </p:cNvSpPr>
          <p:nvPr>
            <p:ph type="title"/>
          </p:nvPr>
        </p:nvSpPr>
        <p:spPr>
          <a:xfrm>
            <a:off x="8026211" y="1948200"/>
            <a:ext cx="3367990" cy="2961599"/>
          </a:xfrm>
        </p:spPr>
        <p:txBody>
          <a:bodyPr vert="horz" lIns="91440" tIns="45720" rIns="91440" bIns="45720" rtlCol="0" anchor="b">
            <a:normAutofit/>
          </a:bodyPr>
          <a:lstStyle/>
          <a:p>
            <a:r>
              <a:rPr lang="en-US" sz="4000" kern="1200" dirty="0">
                <a:solidFill>
                  <a:schemeClr val="tx1"/>
                </a:solidFill>
                <a:latin typeface="+mj-lt"/>
                <a:ea typeface="+mj-ea"/>
                <a:cs typeface="+mj-cs"/>
              </a:rPr>
              <a:t>Interior leak damage at Stream House</a:t>
            </a:r>
          </a:p>
        </p:txBody>
      </p:sp>
      <p:pic>
        <p:nvPicPr>
          <p:cNvPr id="6" name="Picture 5" descr="A picture containing wall&#10;&#10;Description automatically generated">
            <a:extLst>
              <a:ext uri="{FF2B5EF4-FFF2-40B4-BE49-F238E27FC236}">
                <a16:creationId xmlns:a16="http://schemas.microsoft.com/office/drawing/2014/main" id="{E25BEF13-C2B5-AF20-0128-18EA97ACBD36}"/>
              </a:ext>
            </a:extLst>
          </p:cNvPr>
          <p:cNvPicPr>
            <a:picLocks noChangeAspect="1"/>
          </p:cNvPicPr>
          <p:nvPr/>
        </p:nvPicPr>
        <p:blipFill rotWithShape="1">
          <a:blip r:embed="rId2">
            <a:extLst>
              <a:ext uri="{28A0092B-C50C-407E-A947-70E740481C1C}">
                <a14:useLocalDpi xmlns:a14="http://schemas.microsoft.com/office/drawing/2010/main" val="0"/>
              </a:ext>
            </a:extLst>
          </a:blip>
          <a:srcRect l="18274" r="-4" b="-4"/>
          <a:stretch/>
        </p:blipFill>
        <p:spPr>
          <a:xfrm>
            <a:off x="1018249" y="685736"/>
            <a:ext cx="2988898" cy="2057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indoor, dark, light, painting&#10;&#10;Description automatically generated">
            <a:extLst>
              <a:ext uri="{FF2B5EF4-FFF2-40B4-BE49-F238E27FC236}">
                <a16:creationId xmlns:a16="http://schemas.microsoft.com/office/drawing/2014/main" id="{05555367-012D-2885-F3BA-64C88CF6DD60}"/>
              </a:ext>
            </a:extLst>
          </p:cNvPr>
          <p:cNvPicPr>
            <a:picLocks noChangeAspect="1"/>
          </p:cNvPicPr>
          <p:nvPr/>
        </p:nvPicPr>
        <p:blipFill rotWithShape="1">
          <a:blip r:embed="rId3">
            <a:extLst>
              <a:ext uri="{28A0092B-C50C-407E-A947-70E740481C1C}">
                <a14:useLocalDpi xmlns:a14="http://schemas.microsoft.com/office/drawing/2010/main" val="0"/>
              </a:ext>
            </a:extLst>
          </a:blip>
          <a:srcRect t="7807" r="-1" b="-1"/>
          <a:stretch/>
        </p:blipFill>
        <p:spPr>
          <a:xfrm>
            <a:off x="4665672" y="510463"/>
            <a:ext cx="3228672" cy="223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F3175547-46D2-D1C9-32A4-D6DC4642EB41}"/>
              </a:ext>
            </a:extLst>
          </p:cNvPr>
          <p:cNvPicPr>
            <a:picLocks noChangeAspect="1"/>
          </p:cNvPicPr>
          <p:nvPr/>
        </p:nvPicPr>
        <p:blipFill rotWithShape="1">
          <a:blip r:embed="rId4">
            <a:extLst>
              <a:ext uri="{28A0092B-C50C-407E-A947-70E740481C1C}">
                <a14:useLocalDpi xmlns:a14="http://schemas.microsoft.com/office/drawing/2010/main" val="0"/>
              </a:ext>
            </a:extLst>
          </a:blip>
          <a:srcRect l="17565" r="-3" b="-3"/>
          <a:stretch/>
        </p:blipFill>
        <p:spPr>
          <a:xfrm>
            <a:off x="620438" y="3035155"/>
            <a:ext cx="3784521" cy="3443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wooden, wood&#10;&#10;Description automatically generated">
            <a:extLst>
              <a:ext uri="{FF2B5EF4-FFF2-40B4-BE49-F238E27FC236}">
                <a16:creationId xmlns:a16="http://schemas.microsoft.com/office/drawing/2014/main" id="{209D74D0-272A-E017-2901-7C10132F5D52}"/>
              </a:ext>
            </a:extLst>
          </p:cNvPr>
          <p:cNvPicPr>
            <a:picLocks noChangeAspect="1"/>
          </p:cNvPicPr>
          <p:nvPr/>
        </p:nvPicPr>
        <p:blipFill rotWithShape="1">
          <a:blip r:embed="rId5">
            <a:extLst>
              <a:ext uri="{28A0092B-C50C-407E-A947-70E740481C1C}">
                <a14:useLocalDpi xmlns:a14="http://schemas.microsoft.com/office/drawing/2010/main" val="0"/>
              </a:ext>
            </a:extLst>
          </a:blip>
          <a:srcRect l="742" r="8371" b="-3"/>
          <a:stretch/>
        </p:blipFill>
        <p:spPr>
          <a:xfrm>
            <a:off x="5064654" y="2912332"/>
            <a:ext cx="2430707" cy="3565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701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outdoor, parking, curb&#10;&#10;Description automatically generated">
            <a:extLst>
              <a:ext uri="{FF2B5EF4-FFF2-40B4-BE49-F238E27FC236}">
                <a16:creationId xmlns:a16="http://schemas.microsoft.com/office/drawing/2014/main" id="{7E850535-E4B1-D0CF-4C7C-9DD635455E9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6095980" cy="3428990"/>
          </a:xfrm>
          <a:prstGeom prst="rect">
            <a:avLst/>
          </a:prstGeom>
        </p:spPr>
      </p:pic>
      <p:pic>
        <p:nvPicPr>
          <p:cNvPr id="8" name="Picture 7" descr="A picture containing ground, person, outdoor, blacktop&#10;&#10;Description automatically generated">
            <a:extLst>
              <a:ext uri="{FF2B5EF4-FFF2-40B4-BE49-F238E27FC236}">
                <a16:creationId xmlns:a16="http://schemas.microsoft.com/office/drawing/2014/main" id="{8C3FDA7E-A512-C2B4-BC9A-92057BA865A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0" y="10"/>
            <a:ext cx="6096000" cy="3428990"/>
          </a:xfrm>
          <a:prstGeom prst="rect">
            <a:avLst/>
          </a:prstGeom>
        </p:spPr>
      </p:pic>
      <p:pic>
        <p:nvPicPr>
          <p:cNvPr id="6" name="Picture 5" descr="A picture containing ground, outdoor, trash, stone&#10;&#10;Description automatically generated">
            <a:extLst>
              <a:ext uri="{FF2B5EF4-FFF2-40B4-BE49-F238E27FC236}">
                <a16:creationId xmlns:a16="http://schemas.microsoft.com/office/drawing/2014/main" id="{D0FCEEB5-8C92-D5CE-8D00-D229C500E0B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3429000"/>
            <a:ext cx="6095980" cy="3429000"/>
          </a:xfrm>
          <a:prstGeom prst="rect">
            <a:avLst/>
          </a:prstGeom>
        </p:spPr>
      </p:pic>
      <p:pic>
        <p:nvPicPr>
          <p:cNvPr id="10" name="Picture 9" descr="A picture containing floor, shoes, feet&#10;&#10;Description automatically generated">
            <a:extLst>
              <a:ext uri="{FF2B5EF4-FFF2-40B4-BE49-F238E27FC236}">
                <a16:creationId xmlns:a16="http://schemas.microsoft.com/office/drawing/2014/main" id="{97C94D19-5F5D-C704-4741-F7B84503583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2" name="Title 1">
            <a:extLst>
              <a:ext uri="{FF2B5EF4-FFF2-40B4-BE49-F238E27FC236}">
                <a16:creationId xmlns:a16="http://schemas.microsoft.com/office/drawing/2014/main" id="{EDEA18B2-C8F2-F443-B682-64E8439748E3}"/>
              </a:ext>
            </a:extLst>
          </p:cNvPr>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n-US" sz="6000" b="1" kern="1200" dirty="0">
                <a:solidFill>
                  <a:srgbClr val="080808"/>
                </a:solidFill>
                <a:latin typeface="+mj-lt"/>
                <a:ea typeface="+mj-ea"/>
                <a:cs typeface="+mj-cs"/>
              </a:rPr>
              <a:t>Previous Failure Areas - Pipes</a:t>
            </a:r>
          </a:p>
        </p:txBody>
      </p:sp>
    </p:spTree>
    <p:extLst>
      <p:ext uri="{BB962C8B-B14F-4D97-AF65-F5344CB8AC3E}">
        <p14:creationId xmlns:p14="http://schemas.microsoft.com/office/powerpoint/2010/main" val="230161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5EC8D7-D92F-FE3B-D78E-0D6D851F1E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81760" y="777240"/>
            <a:ext cx="9428479" cy="530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076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923F-F49F-CCB4-9C4E-7173136AC83D}"/>
              </a:ext>
            </a:extLst>
          </p:cNvPr>
          <p:cNvSpPr>
            <a:spLocks noGrp="1"/>
          </p:cNvSpPr>
          <p:nvPr>
            <p:ph type="title"/>
          </p:nvPr>
        </p:nvSpPr>
        <p:spPr>
          <a:xfrm>
            <a:off x="868823" y="1436146"/>
            <a:ext cx="3734014" cy="3566160"/>
          </a:xfrm>
        </p:spPr>
        <p:txBody>
          <a:bodyPr vert="horz" lIns="91440" tIns="45720" rIns="91440" bIns="45720" rtlCol="0" anchor="b">
            <a:normAutofit/>
          </a:bodyPr>
          <a:lstStyle/>
          <a:p>
            <a:r>
              <a:rPr lang="en-US" dirty="0"/>
              <a:t>New single-ply PVC membrane addresses exiting roof’s weak points</a:t>
            </a:r>
          </a:p>
        </p:txBody>
      </p:sp>
      <p:pic>
        <p:nvPicPr>
          <p:cNvPr id="4" name="Picture 3" descr="A picture containing boat&#10;&#10;Description automatically generated">
            <a:extLst>
              <a:ext uri="{FF2B5EF4-FFF2-40B4-BE49-F238E27FC236}">
                <a16:creationId xmlns:a16="http://schemas.microsoft.com/office/drawing/2014/main" id="{0F8AB9F4-CC57-234A-CC42-B0F30EBF73DB}"/>
              </a:ext>
            </a:extLst>
          </p:cNvPr>
          <p:cNvPicPr>
            <a:picLocks noChangeAspect="1"/>
          </p:cNvPicPr>
          <p:nvPr/>
        </p:nvPicPr>
        <p:blipFill rotWithShape="1">
          <a:blip r:embed="rId2">
            <a:extLst>
              <a:ext uri="{28A0092B-C50C-407E-A947-70E740481C1C}">
                <a14:useLocalDpi xmlns:a14="http://schemas.microsoft.com/office/drawing/2010/main" val="0"/>
              </a:ext>
            </a:extLst>
          </a:blip>
          <a:srcRect l="16926" r="7847"/>
          <a:stretch/>
        </p:blipFill>
        <p:spPr>
          <a:xfrm>
            <a:off x="5311703" y="435006"/>
            <a:ext cx="6468966" cy="601906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0704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8926-0FE8-B0A7-7DFE-007DA9B42F64}"/>
              </a:ext>
            </a:extLst>
          </p:cNvPr>
          <p:cNvSpPr>
            <a:spLocks noGrp="1"/>
          </p:cNvSpPr>
          <p:nvPr>
            <p:ph type="title"/>
          </p:nvPr>
        </p:nvSpPr>
        <p:spPr>
          <a:xfrm>
            <a:off x="838200" y="562415"/>
            <a:ext cx="10515600" cy="1325563"/>
          </a:xfrm>
        </p:spPr>
        <p:txBody>
          <a:bodyPr>
            <a:normAutofit/>
          </a:bodyPr>
          <a:lstStyle/>
          <a:p>
            <a:r>
              <a:rPr lang="en-US" dirty="0"/>
              <a:t>Flat Roof Materials &amp; Warranty</a:t>
            </a:r>
            <a:endParaRPr lang="en-US" sz="4000" dirty="0"/>
          </a:p>
        </p:txBody>
      </p:sp>
      <p:sp>
        <p:nvSpPr>
          <p:cNvPr id="3" name="Content Placeholder 2">
            <a:extLst>
              <a:ext uri="{FF2B5EF4-FFF2-40B4-BE49-F238E27FC236}">
                <a16:creationId xmlns:a16="http://schemas.microsoft.com/office/drawing/2014/main" id="{1D4A737E-C875-A8C0-449B-C7C547249ADF}"/>
              </a:ext>
            </a:extLst>
          </p:cNvPr>
          <p:cNvSpPr>
            <a:spLocks noGrp="1"/>
          </p:cNvSpPr>
          <p:nvPr>
            <p:ph sz="half" idx="1"/>
          </p:nvPr>
        </p:nvSpPr>
        <p:spPr>
          <a:xfrm>
            <a:off x="838200" y="2167017"/>
            <a:ext cx="6368527" cy="5329248"/>
          </a:xfrm>
        </p:spPr>
        <p:txBody>
          <a:bodyPr>
            <a:normAutofit/>
          </a:bodyPr>
          <a:lstStyle/>
          <a:p>
            <a:r>
              <a:rPr lang="en-US" sz="2000" dirty="0"/>
              <a:t>IB Roof Systems – 60-mil PVC Roofing System</a:t>
            </a:r>
          </a:p>
          <a:p>
            <a:pPr lvl="1"/>
            <a:r>
              <a:rPr lang="en-US" sz="2000" dirty="0"/>
              <a:t>Extended 25-year Total Systems warranty</a:t>
            </a:r>
          </a:p>
          <a:p>
            <a:pPr lvl="1"/>
            <a:r>
              <a:rPr lang="en-US" sz="2000" dirty="0"/>
              <a:t>20-year no-dollar-limit warranty</a:t>
            </a:r>
          </a:p>
          <a:p>
            <a:pPr marL="274320" lvl="1" indent="0">
              <a:buNone/>
            </a:pPr>
            <a:endParaRPr lang="en-US" sz="100" dirty="0"/>
          </a:p>
          <a:p>
            <a:pPr lvl="1"/>
            <a:r>
              <a:rPr lang="en-US" sz="2000" dirty="0"/>
              <a:t>Seams are welded with hot air, not an open flame.</a:t>
            </a:r>
          </a:p>
          <a:p>
            <a:pPr lvl="1"/>
            <a:endParaRPr lang="en-US" sz="100" dirty="0"/>
          </a:p>
          <a:p>
            <a:pPr lvl="1"/>
            <a:r>
              <a:rPr lang="en-US" sz="2000" dirty="0"/>
              <a:t>PVC roofing is basically a modified pool liner, so any current ponding water is not an issue with this system and does not void the warranty.</a:t>
            </a:r>
          </a:p>
          <a:p>
            <a:pPr lvl="1"/>
            <a:endParaRPr lang="en-US" sz="100" dirty="0"/>
          </a:p>
          <a:p>
            <a:pPr lvl="1"/>
            <a:r>
              <a:rPr lang="en-US" sz="2000" dirty="0"/>
              <a:t>Improved UV reflection</a:t>
            </a:r>
          </a:p>
          <a:p>
            <a:pPr lvl="1"/>
            <a:endParaRPr lang="en-US" dirty="0"/>
          </a:p>
          <a:p>
            <a:pPr lvl="1"/>
            <a:endParaRPr lang="en-US" dirty="0"/>
          </a:p>
        </p:txBody>
      </p:sp>
      <p:pic>
        <p:nvPicPr>
          <p:cNvPr id="10" name="Picture 9" descr="A picture containing tree, outdoor&#10;&#10;Description automatically generated">
            <a:extLst>
              <a:ext uri="{FF2B5EF4-FFF2-40B4-BE49-F238E27FC236}">
                <a16:creationId xmlns:a16="http://schemas.microsoft.com/office/drawing/2014/main" id="{3BB4E85F-89B5-0BFE-AAB0-0510BEEED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937" y="208466"/>
            <a:ext cx="4525063" cy="3380540"/>
          </a:xfrm>
          <a:prstGeom prst="rect">
            <a:avLst/>
          </a:prstGeom>
        </p:spPr>
      </p:pic>
      <p:pic>
        <p:nvPicPr>
          <p:cNvPr id="12" name="Picture 11" descr="A picture containing tree, outdoor&#10;&#10;Description automatically generated">
            <a:extLst>
              <a:ext uri="{FF2B5EF4-FFF2-40B4-BE49-F238E27FC236}">
                <a16:creationId xmlns:a16="http://schemas.microsoft.com/office/drawing/2014/main" id="{E3CD2717-EAEA-C37C-BDEF-BD8BC635D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622" y="3477461"/>
            <a:ext cx="4507385" cy="3380539"/>
          </a:xfrm>
          <a:prstGeom prst="rect">
            <a:avLst/>
          </a:prstGeom>
        </p:spPr>
      </p:pic>
    </p:spTree>
    <p:extLst>
      <p:ext uri="{BB962C8B-B14F-4D97-AF65-F5344CB8AC3E}">
        <p14:creationId xmlns:p14="http://schemas.microsoft.com/office/powerpoint/2010/main" val="2023826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BE675320-0787-6062-DE3E-33BEA08D7823}"/>
              </a:ext>
            </a:extLst>
          </p:cNvPr>
          <p:cNvGraphicFramePr>
            <a:graphicFrameLocks/>
          </p:cNvGraphicFramePr>
          <p:nvPr>
            <p:extLst>
              <p:ext uri="{D42A27DB-BD31-4B8C-83A1-F6EECF244321}">
                <p14:modId xmlns:p14="http://schemas.microsoft.com/office/powerpoint/2010/main" val="2528945900"/>
              </p:ext>
            </p:extLst>
          </p:nvPr>
        </p:nvGraphicFramePr>
        <p:xfrm>
          <a:off x="550417" y="1864311"/>
          <a:ext cx="11088208" cy="3944764"/>
        </p:xfrm>
        <a:graphic>
          <a:graphicData uri="http://schemas.openxmlformats.org/drawingml/2006/table">
            <a:tbl>
              <a:tblPr firstRow="1" bandRow="1">
                <a:tableStyleId>{5C22544A-7EE6-4342-B048-85BDC9FD1C3A}</a:tableStyleId>
              </a:tblPr>
              <a:tblGrid>
                <a:gridCol w="2772053">
                  <a:extLst>
                    <a:ext uri="{9D8B030D-6E8A-4147-A177-3AD203B41FA5}">
                      <a16:colId xmlns:a16="http://schemas.microsoft.com/office/drawing/2014/main" val="3168219288"/>
                    </a:ext>
                  </a:extLst>
                </a:gridCol>
                <a:gridCol w="1617943">
                  <a:extLst>
                    <a:ext uri="{9D8B030D-6E8A-4147-A177-3AD203B41FA5}">
                      <a16:colId xmlns:a16="http://schemas.microsoft.com/office/drawing/2014/main" val="1163111429"/>
                    </a:ext>
                  </a:extLst>
                </a:gridCol>
                <a:gridCol w="3269397">
                  <a:extLst>
                    <a:ext uri="{9D8B030D-6E8A-4147-A177-3AD203B41FA5}">
                      <a16:colId xmlns:a16="http://schemas.microsoft.com/office/drawing/2014/main" val="2391597943"/>
                    </a:ext>
                  </a:extLst>
                </a:gridCol>
                <a:gridCol w="3428815">
                  <a:extLst>
                    <a:ext uri="{9D8B030D-6E8A-4147-A177-3AD203B41FA5}">
                      <a16:colId xmlns:a16="http://schemas.microsoft.com/office/drawing/2014/main" val="1106663512"/>
                    </a:ext>
                  </a:extLst>
                </a:gridCol>
              </a:tblGrid>
              <a:tr h="956214">
                <a:tc gridSpan="4">
                  <a:txBody>
                    <a:bodyPr/>
                    <a:lstStyle/>
                    <a:p>
                      <a:pPr algn="ctr"/>
                      <a:r>
                        <a:rPr lang="en-US" sz="4000" b="1" i="0" u="none" dirty="0">
                          <a:ln>
                            <a:noFill/>
                          </a:ln>
                          <a:latin typeface="Arial" panose="020B0604020202020204" pitchFamily="34" charset="0"/>
                          <a:cs typeface="Arial" panose="020B0604020202020204" pitchFamily="34" charset="0"/>
                        </a:rPr>
                        <a:t>FLAT ROOF REPLACEMENT BUDGET</a:t>
                      </a:r>
                    </a:p>
                  </a:txBody>
                  <a:tcPr>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82964797"/>
                  </a:ext>
                </a:extLst>
              </a:tr>
              <a:tr h="684348">
                <a:tc gridSpan="2">
                  <a:txBody>
                    <a:bodyPr/>
                    <a:lstStyle/>
                    <a:p>
                      <a:pPr algn="ctr"/>
                      <a:r>
                        <a:rPr lang="en-US" sz="2800" b="1" i="0" dirty="0">
                          <a:ln>
                            <a:noFill/>
                          </a:ln>
                          <a:latin typeface="Arial" panose="020B0604020202020204" pitchFamily="34" charset="0"/>
                          <a:cs typeface="Arial" panose="020B0604020202020204" pitchFamily="34" charset="0"/>
                        </a:rPr>
                        <a:t>Item</a:t>
                      </a:r>
                    </a:p>
                  </a:txBody>
                  <a:tcPr>
                    <a:lnR w="12700" cmpd="sng">
                      <a:noFill/>
                    </a:lnR>
                    <a:lnT w="12700" cap="flat" cmpd="sng" algn="ctr">
                      <a:solidFill>
                        <a:schemeClr val="bg1"/>
                      </a:solidFill>
                      <a:prstDash val="solid"/>
                      <a:round/>
                      <a:headEnd type="none" w="med" len="med"/>
                      <a:tailEnd type="none" w="med" len="med"/>
                    </a:lnT>
                  </a:tcPr>
                </a:tc>
                <a:tc hMerge="1">
                  <a:txBody>
                    <a:bodyPr/>
                    <a:lstStyle/>
                    <a:p>
                      <a:endParaRPr lang="en-US" dirty="0"/>
                    </a:p>
                  </a:txBody>
                  <a:tcPr/>
                </a:tc>
                <a:tc>
                  <a:txBody>
                    <a:bodyPr/>
                    <a:lstStyle/>
                    <a:p>
                      <a:pPr algn="ctr"/>
                      <a:r>
                        <a:rPr lang="en-US" sz="2800" b="1" i="0" dirty="0">
                          <a:ln>
                            <a:noFill/>
                          </a:ln>
                          <a:latin typeface="Arial" panose="020B0604020202020204" pitchFamily="34" charset="0"/>
                          <a:cs typeface="Arial" panose="020B0604020202020204" pitchFamily="34" charset="0"/>
                        </a:rPr>
                        <a:t>Amount</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800" b="1" i="0" dirty="0">
                          <a:ln>
                            <a:noFill/>
                          </a:ln>
                          <a:latin typeface="Arial" panose="020B0604020202020204" pitchFamily="34" charset="0"/>
                          <a:cs typeface="Arial" panose="020B0604020202020204" pitchFamily="34" charset="0"/>
                        </a:rPr>
                        <a:t>Notes</a:t>
                      </a:r>
                    </a:p>
                  </a:txBody>
                  <a:tcPr>
                    <a:lnL w="12700" cmpd="sng">
                      <a:noFill/>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9574762"/>
                  </a:ext>
                </a:extLst>
              </a:tr>
              <a:tr h="684348">
                <a:tc gridSpan="2">
                  <a:txBody>
                    <a:bodyPr/>
                    <a:lstStyle/>
                    <a:p>
                      <a:pPr algn="l"/>
                      <a:r>
                        <a:rPr lang="en-US" sz="2800" b="0" i="0" dirty="0">
                          <a:ln>
                            <a:noFill/>
                          </a:ln>
                          <a:latin typeface="Arial" panose="020B0604020202020204" pitchFamily="34" charset="0"/>
                          <a:cs typeface="Arial" panose="020B0604020202020204" pitchFamily="34" charset="0"/>
                        </a:rPr>
                        <a:t>Total Re-Roof Contract</a:t>
                      </a:r>
                    </a:p>
                  </a:txBody>
                  <a:tcPr/>
                </a:tc>
                <a:tc hMerge="1">
                  <a:txBody>
                    <a:bodyPr/>
                    <a:lstStyle/>
                    <a:p>
                      <a:endParaRPr lang="en-US" dirty="0"/>
                    </a:p>
                  </a:txBody>
                  <a:tcPr/>
                </a:tc>
                <a:tc>
                  <a:txBody>
                    <a:bodyPr/>
                    <a:lstStyle/>
                    <a:p>
                      <a:pPr algn="ctr"/>
                      <a:r>
                        <a:rPr lang="en-US" sz="2800" b="0" i="0" dirty="0">
                          <a:ln>
                            <a:noFill/>
                          </a:ln>
                          <a:latin typeface="Arial" panose="020B0604020202020204" pitchFamily="34" charset="0"/>
                          <a:cs typeface="Arial" panose="020B0604020202020204" pitchFamily="34" charset="0"/>
                        </a:rPr>
                        <a:t>$1,897,303.72</a:t>
                      </a:r>
                    </a:p>
                  </a:txBody>
                  <a:tcPr>
                    <a:lnT w="12700" cmpd="sng">
                      <a:noFill/>
                    </a:lnT>
                  </a:tcPr>
                </a:tc>
                <a:tc>
                  <a:txBody>
                    <a:bodyPr/>
                    <a:lstStyle/>
                    <a:p>
                      <a:pPr algn="ctr"/>
                      <a:endParaRPr lang="en-US" sz="2800" b="0" i="0" dirty="0">
                        <a:ln>
                          <a:noFill/>
                        </a:ln>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2175388"/>
                  </a:ext>
                </a:extLst>
              </a:tr>
              <a:tr h="684348">
                <a:tc>
                  <a:txBody>
                    <a:bodyPr/>
                    <a:lstStyle/>
                    <a:p>
                      <a:pPr algn="l"/>
                      <a:r>
                        <a:rPr lang="en-US" sz="2800" b="0" i="0" dirty="0">
                          <a:ln>
                            <a:noFill/>
                          </a:ln>
                          <a:latin typeface="Arial" panose="020B0604020202020204" pitchFamily="34" charset="0"/>
                          <a:cs typeface="Arial" panose="020B0604020202020204" pitchFamily="34" charset="0"/>
                        </a:rPr>
                        <a:t>Roof Contingency</a:t>
                      </a:r>
                    </a:p>
                  </a:txBody>
                  <a:tcPr/>
                </a:tc>
                <a:tc>
                  <a:txBody>
                    <a:bodyPr/>
                    <a:lstStyle/>
                    <a:p>
                      <a:pPr algn="ctr"/>
                      <a:r>
                        <a:rPr lang="en-US" sz="2800" b="0" i="0" dirty="0">
                          <a:ln>
                            <a:noFill/>
                          </a:ln>
                          <a:latin typeface="Arial" panose="020B0604020202020204" pitchFamily="34" charset="0"/>
                          <a:cs typeface="Arial" panose="020B0604020202020204" pitchFamily="34" charset="0"/>
                        </a:rPr>
                        <a:t>10%</a:t>
                      </a:r>
                    </a:p>
                  </a:txBody>
                  <a:tcPr/>
                </a:tc>
                <a:tc>
                  <a:txBody>
                    <a:bodyPr/>
                    <a:lstStyle/>
                    <a:p>
                      <a:pPr algn="ctr"/>
                      <a:r>
                        <a:rPr lang="en-US" sz="2800" b="0" i="0" dirty="0">
                          <a:ln>
                            <a:noFill/>
                          </a:ln>
                          <a:latin typeface="Arial" panose="020B0604020202020204" pitchFamily="34" charset="0"/>
                          <a:cs typeface="Arial" panose="020B0604020202020204" pitchFamily="34" charset="0"/>
                        </a:rPr>
                        <a:t>$189,730.37</a:t>
                      </a:r>
                    </a:p>
                  </a:txBody>
                  <a:tcPr/>
                </a:tc>
                <a:tc>
                  <a:txBody>
                    <a:bodyPr/>
                    <a:lstStyle/>
                    <a:p>
                      <a:pPr algn="ctr"/>
                      <a:r>
                        <a:rPr lang="en-US" sz="2800" b="0" i="0" dirty="0">
                          <a:ln>
                            <a:noFill/>
                          </a:ln>
                          <a:latin typeface="Arial" panose="020B0604020202020204" pitchFamily="34" charset="0"/>
                          <a:cs typeface="Arial" panose="020B0604020202020204" pitchFamily="34" charset="0"/>
                        </a:rPr>
                        <a:t>Estimated</a:t>
                      </a:r>
                    </a:p>
                  </a:txBody>
                  <a:tcPr/>
                </a:tc>
                <a:extLst>
                  <a:ext uri="{0D108BD9-81ED-4DB2-BD59-A6C34878D82A}">
                    <a16:rowId xmlns:a16="http://schemas.microsoft.com/office/drawing/2014/main" val="948569790"/>
                  </a:ext>
                </a:extLst>
              </a:tr>
              <a:tr h="674974">
                <a:tc gridSpan="2">
                  <a:txBody>
                    <a:bodyPr/>
                    <a:lstStyle/>
                    <a:p>
                      <a:pPr algn="l"/>
                      <a:r>
                        <a:rPr lang="en-US" sz="2800" b="1" i="0" dirty="0">
                          <a:ln>
                            <a:noFill/>
                          </a:ln>
                          <a:latin typeface="Arial" panose="020B0604020202020204" pitchFamily="34" charset="0"/>
                          <a:cs typeface="Arial" panose="020B0604020202020204" pitchFamily="34" charset="0"/>
                        </a:rPr>
                        <a:t>Total</a:t>
                      </a:r>
                    </a:p>
                  </a:txBody>
                  <a:tcPr/>
                </a:tc>
                <a:tc hMerge="1">
                  <a:txBody>
                    <a:bodyPr/>
                    <a:lstStyle/>
                    <a:p>
                      <a:endParaRPr lang="en-US" dirty="0"/>
                    </a:p>
                  </a:txBody>
                  <a:tcPr/>
                </a:tc>
                <a:tc>
                  <a:txBody>
                    <a:bodyPr/>
                    <a:lstStyle/>
                    <a:p>
                      <a:pPr algn="ctr"/>
                      <a:r>
                        <a:rPr lang="en-US" sz="2800" b="1" i="0" dirty="0">
                          <a:ln>
                            <a:noFill/>
                          </a:ln>
                          <a:latin typeface="Arial" panose="020B0604020202020204" pitchFamily="34" charset="0"/>
                          <a:cs typeface="Arial" panose="020B0604020202020204" pitchFamily="34" charset="0"/>
                        </a:rPr>
                        <a:t>$2,087,034.09</a:t>
                      </a:r>
                    </a:p>
                  </a:txBody>
                  <a:tcPr/>
                </a:tc>
                <a:tc>
                  <a:txBody>
                    <a:bodyPr/>
                    <a:lstStyle/>
                    <a:p>
                      <a:pPr algn="ctr"/>
                      <a:endParaRPr lang="en-US" sz="2800" b="0" i="0" dirty="0">
                        <a:ln>
                          <a:noFill/>
                        </a:ln>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9318097"/>
                  </a:ext>
                </a:extLst>
              </a:tr>
            </a:tbl>
          </a:graphicData>
        </a:graphic>
      </p:graphicFrame>
    </p:spTree>
    <p:extLst>
      <p:ext uri="{BB962C8B-B14F-4D97-AF65-F5344CB8AC3E}">
        <p14:creationId xmlns:p14="http://schemas.microsoft.com/office/powerpoint/2010/main" val="136828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51F1-B470-020A-0D13-80C32D62C9D5}"/>
              </a:ext>
            </a:extLst>
          </p:cNvPr>
          <p:cNvSpPr>
            <a:spLocks noGrp="1"/>
          </p:cNvSpPr>
          <p:nvPr>
            <p:ph type="ctrTitle"/>
          </p:nvPr>
        </p:nvSpPr>
        <p:spPr/>
        <p:txBody>
          <a:bodyPr/>
          <a:lstStyle/>
          <a:p>
            <a:pPr algn="ctr"/>
            <a:r>
              <a:rPr lang="en-US" dirty="0"/>
              <a:t>02 DECKs</a:t>
            </a:r>
          </a:p>
        </p:txBody>
      </p:sp>
      <p:sp>
        <p:nvSpPr>
          <p:cNvPr id="4" name="Subtitle 3">
            <a:extLst>
              <a:ext uri="{FF2B5EF4-FFF2-40B4-BE49-F238E27FC236}">
                <a16:creationId xmlns:a16="http://schemas.microsoft.com/office/drawing/2014/main" id="{9F6AA373-CD34-164F-DE0C-B0C98A13BE54}"/>
              </a:ext>
            </a:extLst>
          </p:cNvPr>
          <p:cNvSpPr>
            <a:spLocks noGrp="1"/>
          </p:cNvSpPr>
          <p:nvPr>
            <p:ph type="subTitle" idx="1"/>
          </p:nvPr>
        </p:nvSpPr>
        <p:spPr/>
        <p:txBody>
          <a:bodyPr/>
          <a:lstStyle/>
          <a:p>
            <a:r>
              <a:rPr lang="en-US" dirty="0"/>
              <a:t>DECKS ARE FAILING</a:t>
            </a:r>
          </a:p>
        </p:txBody>
      </p:sp>
    </p:spTree>
    <p:extLst>
      <p:ext uri="{BB962C8B-B14F-4D97-AF65-F5344CB8AC3E}">
        <p14:creationId xmlns:p14="http://schemas.microsoft.com/office/powerpoint/2010/main" val="147287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77E0D9-F795-24C9-F84A-D76C4D76CA7B}"/>
              </a:ext>
            </a:extLst>
          </p:cNvPr>
          <p:cNvSpPr>
            <a:spLocks noGrp="1"/>
          </p:cNvSpPr>
          <p:nvPr>
            <p:ph type="title"/>
          </p:nvPr>
        </p:nvSpPr>
        <p:spPr/>
        <p:txBody>
          <a:bodyPr/>
          <a:lstStyle/>
          <a:p>
            <a:r>
              <a:rPr lang="en-US" dirty="0"/>
              <a:t>Introductions</a:t>
            </a:r>
          </a:p>
        </p:txBody>
      </p:sp>
      <p:sp>
        <p:nvSpPr>
          <p:cNvPr id="7" name="Content Placeholder 6">
            <a:extLst>
              <a:ext uri="{FF2B5EF4-FFF2-40B4-BE49-F238E27FC236}">
                <a16:creationId xmlns:a16="http://schemas.microsoft.com/office/drawing/2014/main" id="{1B7A5936-AC02-09C8-371E-DB494116072E}"/>
              </a:ext>
            </a:extLst>
          </p:cNvPr>
          <p:cNvSpPr>
            <a:spLocks noGrp="1"/>
          </p:cNvSpPr>
          <p:nvPr>
            <p:ph idx="1"/>
          </p:nvPr>
        </p:nvSpPr>
        <p:spPr>
          <a:xfrm>
            <a:off x="1066800" y="2157273"/>
            <a:ext cx="10058400" cy="4306707"/>
          </a:xfrm>
        </p:spPr>
        <p:txBody>
          <a:bodyPr>
            <a:normAutofit/>
          </a:bodyPr>
          <a:lstStyle/>
          <a:p>
            <a:r>
              <a:rPr lang="en-US" sz="2400" dirty="0"/>
              <a:t>Volunteer Board of Directors</a:t>
            </a:r>
          </a:p>
          <a:p>
            <a:pPr marL="0" indent="0">
              <a:buNone/>
            </a:pPr>
            <a:endParaRPr lang="en-US" sz="100" dirty="0"/>
          </a:p>
          <a:p>
            <a:r>
              <a:rPr lang="en-US" sz="2400" dirty="0"/>
              <a:t>Community Manager – Kaycie Lambright</a:t>
            </a:r>
          </a:p>
          <a:p>
            <a:pPr lvl="1"/>
            <a:r>
              <a:rPr lang="en-US" sz="2400" dirty="0"/>
              <a:t>Powerstone Property Management</a:t>
            </a:r>
          </a:p>
          <a:p>
            <a:pPr marL="274320" lvl="1" indent="0">
              <a:buNone/>
            </a:pPr>
            <a:endParaRPr lang="en-US" sz="100" dirty="0"/>
          </a:p>
          <a:p>
            <a:r>
              <a:rPr lang="en-US" sz="2400" dirty="0"/>
              <a:t>Legal Counsel – David Cane</a:t>
            </a:r>
          </a:p>
          <a:p>
            <a:pPr lvl="1"/>
            <a:r>
              <a:rPr lang="en-US" sz="2400" dirty="0"/>
              <a:t>Cane &amp; Harkins LLP</a:t>
            </a:r>
          </a:p>
          <a:p>
            <a:pPr marL="274320" lvl="1" indent="0">
              <a:buNone/>
            </a:pPr>
            <a:endParaRPr lang="en-US" sz="100" dirty="0"/>
          </a:p>
          <a:p>
            <a:r>
              <a:rPr lang="en-US" sz="2400" dirty="0"/>
              <a:t>Construction Manager – Conor Ross &amp; Matt Nawabi</a:t>
            </a:r>
          </a:p>
          <a:p>
            <a:pPr lvl="1"/>
            <a:r>
              <a:rPr lang="en-US" sz="2400" dirty="0"/>
              <a:t>Ross Construction Management</a:t>
            </a:r>
          </a:p>
          <a:p>
            <a:pPr lvl="1"/>
            <a:endParaRPr lang="en-US" dirty="0"/>
          </a:p>
          <a:p>
            <a:endParaRPr lang="en-US" dirty="0"/>
          </a:p>
        </p:txBody>
      </p:sp>
    </p:spTree>
    <p:extLst>
      <p:ext uri="{BB962C8B-B14F-4D97-AF65-F5344CB8AC3E}">
        <p14:creationId xmlns:p14="http://schemas.microsoft.com/office/powerpoint/2010/main" val="1158040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28C2-323A-44CB-607D-C89B71BDA7B5}"/>
              </a:ext>
            </a:extLst>
          </p:cNvPr>
          <p:cNvSpPr>
            <a:spLocks noGrp="1"/>
          </p:cNvSpPr>
          <p:nvPr>
            <p:ph type="title"/>
          </p:nvPr>
        </p:nvSpPr>
        <p:spPr/>
        <p:txBody>
          <a:bodyPr/>
          <a:lstStyle/>
          <a:p>
            <a:r>
              <a:rPr lang="en-US" dirty="0"/>
              <a:t>Current Condition of Decks</a:t>
            </a:r>
          </a:p>
        </p:txBody>
      </p:sp>
      <p:sp>
        <p:nvSpPr>
          <p:cNvPr id="3" name="Content Placeholder 2">
            <a:extLst>
              <a:ext uri="{FF2B5EF4-FFF2-40B4-BE49-F238E27FC236}">
                <a16:creationId xmlns:a16="http://schemas.microsoft.com/office/drawing/2014/main" id="{1E18866A-4B49-0FEB-C5DF-29E2F6E9E2BF}"/>
              </a:ext>
            </a:extLst>
          </p:cNvPr>
          <p:cNvSpPr>
            <a:spLocks noGrp="1"/>
          </p:cNvSpPr>
          <p:nvPr>
            <p:ph sz="half" idx="1"/>
          </p:nvPr>
        </p:nvSpPr>
        <p:spPr>
          <a:xfrm>
            <a:off x="838199" y="1825625"/>
            <a:ext cx="10974859" cy="4351338"/>
          </a:xfrm>
        </p:spPr>
        <p:txBody>
          <a:bodyPr>
            <a:normAutofit fontScale="77500" lnSpcReduction="20000"/>
          </a:bodyPr>
          <a:lstStyle/>
          <a:p>
            <a:r>
              <a:rPr lang="en-US" sz="2600" dirty="0"/>
              <a:t>Ok to Poor</a:t>
            </a:r>
          </a:p>
          <a:p>
            <a:pPr lvl="1"/>
            <a:r>
              <a:rPr lang="en-US" sz="2400" dirty="0"/>
              <a:t>Decks rated “ok” need a maintenance coat</a:t>
            </a:r>
          </a:p>
          <a:p>
            <a:pPr lvl="1"/>
            <a:r>
              <a:rPr lang="en-US" sz="2400" dirty="0"/>
              <a:t>Decks rated poor have (or will soon) fail</a:t>
            </a:r>
          </a:p>
          <a:p>
            <a:pPr marL="274320" lvl="1" indent="0">
              <a:buNone/>
            </a:pPr>
            <a:endParaRPr lang="en-US" sz="100" dirty="0"/>
          </a:p>
          <a:p>
            <a:r>
              <a:rPr lang="en-US" sz="2600" dirty="0"/>
              <a:t>222 total decks at Stream House (154 front and 68 rear)</a:t>
            </a:r>
          </a:p>
          <a:p>
            <a:pPr lvl="1"/>
            <a:r>
              <a:rPr lang="en-US" sz="2400" dirty="0"/>
              <a:t>67 are rated “ok”</a:t>
            </a:r>
          </a:p>
          <a:p>
            <a:pPr lvl="1"/>
            <a:r>
              <a:rPr lang="en-US" sz="2400" dirty="0"/>
              <a:t>121 are rated “poor”</a:t>
            </a:r>
          </a:p>
          <a:p>
            <a:pPr lvl="1"/>
            <a:r>
              <a:rPr lang="en-US" sz="2400" dirty="0"/>
              <a:t>14 decks have been repaired</a:t>
            </a:r>
          </a:p>
          <a:p>
            <a:pPr lvl="1"/>
            <a:r>
              <a:rPr lang="en-US" sz="2400" dirty="0"/>
              <a:t>10 decks are scheduled for repair</a:t>
            </a:r>
          </a:p>
          <a:p>
            <a:pPr lvl="1"/>
            <a:r>
              <a:rPr lang="en-US" sz="2400" dirty="0"/>
              <a:t>10 decks are approved and pending scheduling</a:t>
            </a:r>
          </a:p>
          <a:p>
            <a:pPr marL="274320" lvl="1" indent="0">
              <a:buNone/>
            </a:pPr>
            <a:endParaRPr lang="en-US" sz="100" dirty="0"/>
          </a:p>
          <a:p>
            <a:r>
              <a:rPr lang="en-US" sz="2600" dirty="0"/>
              <a:t>Maintenance</a:t>
            </a:r>
          </a:p>
          <a:p>
            <a:pPr lvl="1"/>
            <a:r>
              <a:rPr lang="en-US" sz="2400" dirty="0"/>
              <a:t>Catches issues before they become major</a:t>
            </a:r>
          </a:p>
          <a:p>
            <a:pPr lvl="1"/>
            <a:r>
              <a:rPr lang="en-US" sz="2400" dirty="0"/>
              <a:t>Keeps “ok” decks from becoming “poor” decks</a:t>
            </a:r>
          </a:p>
          <a:p>
            <a:pPr lvl="1"/>
            <a:r>
              <a:rPr lang="en-US" sz="2400" dirty="0"/>
              <a:t>Should be top coated every 4 years</a:t>
            </a:r>
          </a:p>
          <a:p>
            <a:pPr lvl="1"/>
            <a:endParaRPr lang="en-US" dirty="0"/>
          </a:p>
        </p:txBody>
      </p:sp>
    </p:spTree>
    <p:extLst>
      <p:ext uri="{BB962C8B-B14F-4D97-AF65-F5344CB8AC3E}">
        <p14:creationId xmlns:p14="http://schemas.microsoft.com/office/powerpoint/2010/main" val="191258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57F6-FBAB-47FB-EF6F-3BD250F78B87}"/>
              </a:ext>
            </a:extLst>
          </p:cNvPr>
          <p:cNvSpPr>
            <a:spLocks noGrp="1"/>
          </p:cNvSpPr>
          <p:nvPr>
            <p:ph type="title"/>
          </p:nvPr>
        </p:nvSpPr>
        <p:spPr/>
        <p:txBody>
          <a:bodyPr/>
          <a:lstStyle/>
          <a:p>
            <a:r>
              <a:rPr lang="en-US" dirty="0"/>
              <a:t>Holes In Deck Coating</a:t>
            </a:r>
          </a:p>
        </p:txBody>
      </p:sp>
      <p:pic>
        <p:nvPicPr>
          <p:cNvPr id="5" name="Content Placeholder 4" descr="A person wearing roller skates&#10;&#10;Description automatically generated with low confidence">
            <a:extLst>
              <a:ext uri="{FF2B5EF4-FFF2-40B4-BE49-F238E27FC236}">
                <a16:creationId xmlns:a16="http://schemas.microsoft.com/office/drawing/2014/main" id="{E573C355-27F0-4972-1C35-E912D5DB6E0F}"/>
              </a:ext>
            </a:extLst>
          </p:cNvPr>
          <p:cNvPicPr>
            <a:picLocks noGrp="1" noChangeAspect="1"/>
          </p:cNvPicPr>
          <p:nvPr>
            <p:ph idx="1"/>
          </p:nvPr>
        </p:nvPicPr>
        <p:blipFill rotWithShape="1">
          <a:blip r:embed="rId2"/>
          <a:srcRect l="23468" t="24704"/>
          <a:stretch/>
        </p:blipFill>
        <p:spPr>
          <a:xfrm>
            <a:off x="2334638" y="1977807"/>
            <a:ext cx="7183306" cy="397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030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93-7D7C-BA38-F431-37600E4D4E8E}"/>
              </a:ext>
            </a:extLst>
          </p:cNvPr>
          <p:cNvSpPr>
            <a:spLocks noGrp="1"/>
          </p:cNvSpPr>
          <p:nvPr>
            <p:ph type="title"/>
          </p:nvPr>
        </p:nvSpPr>
        <p:spPr>
          <a:xfrm>
            <a:off x="844858" y="637868"/>
            <a:ext cx="10058400" cy="1371600"/>
          </a:xfrm>
        </p:spPr>
        <p:txBody>
          <a:bodyPr/>
          <a:lstStyle/>
          <a:p>
            <a:r>
              <a:rPr lang="en-US" dirty="0"/>
              <a:t>Deck Failures</a:t>
            </a:r>
          </a:p>
        </p:txBody>
      </p:sp>
      <p:pic>
        <p:nvPicPr>
          <p:cNvPr id="5" name="Content Placeholder 4" descr="A picture containing wall, indoor, old, stone&#10;&#10;Description automatically generated">
            <a:extLst>
              <a:ext uri="{FF2B5EF4-FFF2-40B4-BE49-F238E27FC236}">
                <a16:creationId xmlns:a16="http://schemas.microsoft.com/office/drawing/2014/main" id="{04DF13D7-413A-331C-0F40-A8AAE78C07D9}"/>
              </a:ext>
            </a:extLst>
          </p:cNvPr>
          <p:cNvPicPr>
            <a:picLocks noGrp="1" noChangeAspect="1"/>
          </p:cNvPicPr>
          <p:nvPr>
            <p:ph idx="1"/>
          </p:nvPr>
        </p:nvPicPr>
        <p:blipFill>
          <a:blip r:embed="rId2"/>
          <a:stretch>
            <a:fillRect/>
          </a:stretch>
        </p:blipFill>
        <p:spPr>
          <a:xfrm>
            <a:off x="4506531" y="1323668"/>
            <a:ext cx="6618669" cy="496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487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5E11-5B84-D111-6223-DF8DEE914E93}"/>
              </a:ext>
            </a:extLst>
          </p:cNvPr>
          <p:cNvSpPr>
            <a:spLocks noGrp="1"/>
          </p:cNvSpPr>
          <p:nvPr>
            <p:ph type="title"/>
          </p:nvPr>
        </p:nvSpPr>
        <p:spPr/>
        <p:txBody>
          <a:bodyPr/>
          <a:lstStyle/>
          <a:p>
            <a:r>
              <a:rPr lang="en-US" dirty="0"/>
              <a:t>Coating Cracks Lead To Failure</a:t>
            </a:r>
          </a:p>
        </p:txBody>
      </p:sp>
      <p:pic>
        <p:nvPicPr>
          <p:cNvPr id="5" name="Content Placeholder 4" descr="A picture containing ground, person, outdoor&#10;&#10;Description automatically generated">
            <a:extLst>
              <a:ext uri="{FF2B5EF4-FFF2-40B4-BE49-F238E27FC236}">
                <a16:creationId xmlns:a16="http://schemas.microsoft.com/office/drawing/2014/main" id="{2229A1FC-1544-FF9F-B6EC-620F51D807D7}"/>
              </a:ext>
            </a:extLst>
          </p:cNvPr>
          <p:cNvPicPr>
            <a:picLocks noGrp="1" noChangeAspect="1"/>
          </p:cNvPicPr>
          <p:nvPr>
            <p:ph idx="1"/>
          </p:nvPr>
        </p:nvPicPr>
        <p:blipFill rotWithShape="1">
          <a:blip r:embed="rId2"/>
          <a:srcRect r="9538" b="19995"/>
          <a:stretch/>
        </p:blipFill>
        <p:spPr>
          <a:xfrm>
            <a:off x="1699606" y="1588883"/>
            <a:ext cx="8981363" cy="446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46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57F6-FBAB-47FB-EF6F-3BD250F78B87}"/>
              </a:ext>
            </a:extLst>
          </p:cNvPr>
          <p:cNvSpPr>
            <a:spLocks noGrp="1"/>
          </p:cNvSpPr>
          <p:nvPr>
            <p:ph type="title"/>
          </p:nvPr>
        </p:nvSpPr>
        <p:spPr/>
        <p:txBody>
          <a:bodyPr/>
          <a:lstStyle/>
          <a:p>
            <a:r>
              <a:rPr lang="en-US" dirty="0"/>
              <a:t>Tile On Decks</a:t>
            </a:r>
          </a:p>
        </p:txBody>
      </p:sp>
      <p:pic>
        <p:nvPicPr>
          <p:cNvPr id="7" name="Content Placeholder 6" descr="A picture containing floor, indoor, dirty, trash&#10;&#10;Description automatically generated">
            <a:extLst>
              <a:ext uri="{FF2B5EF4-FFF2-40B4-BE49-F238E27FC236}">
                <a16:creationId xmlns:a16="http://schemas.microsoft.com/office/drawing/2014/main" id="{A9238C92-44D5-9173-AAC5-B1A9E7AF94C7}"/>
              </a:ext>
            </a:extLst>
          </p:cNvPr>
          <p:cNvPicPr>
            <a:picLocks noGrp="1" noChangeAspect="1"/>
          </p:cNvPicPr>
          <p:nvPr>
            <p:ph idx="1"/>
          </p:nvPr>
        </p:nvPicPr>
        <p:blipFill>
          <a:blip r:embed="rId2"/>
          <a:stretch>
            <a:fillRect/>
          </a:stretch>
        </p:blipFill>
        <p:spPr>
          <a:xfrm>
            <a:off x="1740909" y="1578544"/>
            <a:ext cx="7777035" cy="4374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6247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8AC8EEFE-94FB-34C8-B1A7-AC144CA6C18C}"/>
              </a:ext>
            </a:extLst>
          </p:cNvPr>
          <p:cNvGraphicFramePr>
            <a:graphicFrameLocks/>
          </p:cNvGraphicFramePr>
          <p:nvPr>
            <p:extLst>
              <p:ext uri="{D42A27DB-BD31-4B8C-83A1-F6EECF244321}">
                <p14:modId xmlns:p14="http://schemas.microsoft.com/office/powerpoint/2010/main" val="590995661"/>
              </p:ext>
            </p:extLst>
          </p:nvPr>
        </p:nvGraphicFramePr>
        <p:xfrm>
          <a:off x="550416" y="1597981"/>
          <a:ext cx="11114841" cy="3686118"/>
        </p:xfrm>
        <a:graphic>
          <a:graphicData uri="http://schemas.openxmlformats.org/drawingml/2006/table">
            <a:tbl>
              <a:tblPr firstRow="1" bandRow="1">
                <a:tableStyleId>{5C22544A-7EE6-4342-B048-85BDC9FD1C3A}</a:tableStyleId>
              </a:tblPr>
              <a:tblGrid>
                <a:gridCol w="3038642">
                  <a:extLst>
                    <a:ext uri="{9D8B030D-6E8A-4147-A177-3AD203B41FA5}">
                      <a16:colId xmlns:a16="http://schemas.microsoft.com/office/drawing/2014/main" val="651306509"/>
                    </a:ext>
                  </a:extLst>
                </a:gridCol>
                <a:gridCol w="1559593">
                  <a:extLst>
                    <a:ext uri="{9D8B030D-6E8A-4147-A177-3AD203B41FA5}">
                      <a16:colId xmlns:a16="http://schemas.microsoft.com/office/drawing/2014/main" val="4222931543"/>
                    </a:ext>
                  </a:extLst>
                </a:gridCol>
                <a:gridCol w="2789693">
                  <a:extLst>
                    <a:ext uri="{9D8B030D-6E8A-4147-A177-3AD203B41FA5}">
                      <a16:colId xmlns:a16="http://schemas.microsoft.com/office/drawing/2014/main" val="1432648814"/>
                    </a:ext>
                  </a:extLst>
                </a:gridCol>
                <a:gridCol w="3726913">
                  <a:extLst>
                    <a:ext uri="{9D8B030D-6E8A-4147-A177-3AD203B41FA5}">
                      <a16:colId xmlns:a16="http://schemas.microsoft.com/office/drawing/2014/main" val="909156939"/>
                    </a:ext>
                  </a:extLst>
                </a:gridCol>
              </a:tblGrid>
              <a:tr h="871047">
                <a:tc gridSpan="4">
                  <a:txBody>
                    <a:bodyPr/>
                    <a:lstStyle/>
                    <a:p>
                      <a:pPr algn="ctr"/>
                      <a:r>
                        <a:rPr lang="en-US" sz="4000" b="1" i="0" dirty="0">
                          <a:latin typeface="Arial" panose="020B0604020202020204" pitchFamily="34" charset="0"/>
                          <a:cs typeface="Arial" panose="020B0604020202020204" pitchFamily="34" charset="0"/>
                        </a:rPr>
                        <a:t>DECK REPAIR PROJECT BUDGET</a:t>
                      </a:r>
                    </a:p>
                  </a:txBody>
                  <a:tcPr/>
                </a:tc>
                <a:tc hMerge="1">
                  <a:txBody>
                    <a:bodyPr/>
                    <a:lstStyle/>
                    <a:p>
                      <a:endParaRPr lang="en-US" b="0" i="0">
                        <a:latin typeface="Arial" panose="020B0604020202020204" pitchFamily="34" charset="0"/>
                        <a:cs typeface="Arial" panose="020B0604020202020204" pitchFamily="34" charset="0"/>
                      </a:endParaRPr>
                    </a:p>
                  </a:txBody>
                  <a:tcPr/>
                </a:tc>
                <a:tc hMerge="1">
                  <a:txBody>
                    <a:bodyPr/>
                    <a:lstStyle/>
                    <a:p>
                      <a:endParaRPr lang="en-US" b="0" i="0">
                        <a:latin typeface="Arial" panose="020B0604020202020204" pitchFamily="34" charset="0"/>
                        <a:cs typeface="Arial" panose="020B0604020202020204" pitchFamily="34" charset="0"/>
                      </a:endParaRPr>
                    </a:p>
                  </a:txBody>
                  <a:tcPr/>
                </a:tc>
                <a:tc hMerge="1">
                  <a:txBody>
                    <a:bodyPr/>
                    <a:lstStyle/>
                    <a:p>
                      <a:endParaRPr lang="en-US"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9605636"/>
                  </a:ext>
                </a:extLst>
              </a:tr>
              <a:tr h="623397">
                <a:tc gridSpan="2">
                  <a:txBody>
                    <a:bodyPr/>
                    <a:lstStyle/>
                    <a:p>
                      <a:pPr algn="ctr"/>
                      <a:r>
                        <a:rPr lang="en-US" sz="2800" b="1" i="0" dirty="0">
                          <a:latin typeface="Arial" panose="020B0604020202020204" pitchFamily="34" charset="0"/>
                          <a:cs typeface="Arial" panose="020B0604020202020204" pitchFamily="34" charset="0"/>
                        </a:rPr>
                        <a:t>Item</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800" b="1" i="0" dirty="0">
                          <a:latin typeface="Arial" panose="020B0604020202020204" pitchFamily="34" charset="0"/>
                          <a:cs typeface="Arial" panose="020B0604020202020204" pitchFamily="34" charset="0"/>
                        </a:rPr>
                        <a:t>Amount</a:t>
                      </a:r>
                    </a:p>
                  </a:txBody>
                  <a:tcPr/>
                </a:tc>
                <a:tc>
                  <a:txBody>
                    <a:bodyPr/>
                    <a:lstStyle/>
                    <a:p>
                      <a:pPr algn="ctr"/>
                      <a:r>
                        <a:rPr lang="en-US" sz="2800" b="1" i="0" dirty="0">
                          <a:latin typeface="Arial" panose="020B0604020202020204" pitchFamily="34" charset="0"/>
                          <a:cs typeface="Arial" panose="020B0604020202020204" pitchFamily="34" charset="0"/>
                        </a:rPr>
                        <a:t>Notes</a:t>
                      </a:r>
                    </a:p>
                  </a:txBody>
                  <a:tcPr/>
                </a:tc>
                <a:extLst>
                  <a:ext uri="{0D108BD9-81ED-4DB2-BD59-A6C34878D82A}">
                    <a16:rowId xmlns:a16="http://schemas.microsoft.com/office/drawing/2014/main" val="874720125"/>
                  </a:ext>
                </a:extLst>
              </a:tr>
              <a:tr h="623397">
                <a:tc gridSpan="2">
                  <a:txBody>
                    <a:bodyPr/>
                    <a:lstStyle/>
                    <a:p>
                      <a:r>
                        <a:rPr lang="en-US" sz="2800" b="0" i="0" dirty="0">
                          <a:latin typeface="Arial" panose="020B0604020202020204" pitchFamily="34" charset="0"/>
                          <a:cs typeface="Arial" panose="020B0604020202020204" pitchFamily="34" charset="0"/>
                        </a:rPr>
                        <a:t>Deck Repairs</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800" b="0" i="0" dirty="0">
                          <a:latin typeface="Arial" panose="020B0604020202020204" pitchFamily="34" charset="0"/>
                          <a:cs typeface="Arial" panose="020B0604020202020204" pitchFamily="34" charset="0"/>
                        </a:rPr>
                        <a:t>$290,727.27</a:t>
                      </a:r>
                    </a:p>
                  </a:txBody>
                  <a:tcPr/>
                </a:tc>
                <a:tc>
                  <a:txBody>
                    <a:bodyPr/>
                    <a:lstStyle/>
                    <a:p>
                      <a:pPr algn="ctr"/>
                      <a:endParaRPr lang="en-US" sz="28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0686669"/>
                  </a:ext>
                </a:extLst>
              </a:tr>
              <a:tr h="623397">
                <a:tc>
                  <a:txBody>
                    <a:bodyPr/>
                    <a:lstStyle/>
                    <a:p>
                      <a:r>
                        <a:rPr lang="en-US" sz="2800" b="0" i="0" dirty="0">
                          <a:latin typeface="Arial" panose="020B0604020202020204" pitchFamily="34" charset="0"/>
                          <a:cs typeface="Arial" panose="020B0604020202020204" pitchFamily="34" charset="0"/>
                        </a:rPr>
                        <a:t>Deck Contingency</a:t>
                      </a:r>
                    </a:p>
                  </a:txBody>
                  <a:tcPr/>
                </a:tc>
                <a:tc>
                  <a:txBody>
                    <a:bodyPr/>
                    <a:lstStyle/>
                    <a:p>
                      <a:pPr algn="ctr"/>
                      <a:r>
                        <a:rPr lang="en-US" sz="2800" b="0" i="0" dirty="0">
                          <a:latin typeface="Arial" panose="020B0604020202020204" pitchFamily="34" charset="0"/>
                          <a:cs typeface="Arial" panose="020B0604020202020204" pitchFamily="34" charset="0"/>
                        </a:rPr>
                        <a:t>30%</a:t>
                      </a:r>
                    </a:p>
                  </a:txBody>
                  <a:tcPr/>
                </a:tc>
                <a:tc>
                  <a:txBody>
                    <a:bodyPr/>
                    <a:lstStyle/>
                    <a:p>
                      <a:pPr algn="ctr"/>
                      <a:r>
                        <a:rPr lang="en-US" sz="2800" b="0" i="0" dirty="0">
                          <a:latin typeface="Arial" panose="020B0604020202020204" pitchFamily="34" charset="0"/>
                          <a:cs typeface="Arial" panose="020B0604020202020204" pitchFamily="34" charset="0"/>
                        </a:rPr>
                        <a:t>$87,218.18</a:t>
                      </a:r>
                    </a:p>
                  </a:txBody>
                  <a:tcPr/>
                </a:tc>
                <a:tc>
                  <a:txBody>
                    <a:bodyPr/>
                    <a:lstStyle/>
                    <a:p>
                      <a:pPr algn="ctr"/>
                      <a:r>
                        <a:rPr lang="en-US" sz="2800" b="0" i="0" dirty="0">
                          <a:latin typeface="Arial" panose="020B0604020202020204" pitchFamily="34" charset="0"/>
                          <a:cs typeface="Arial" panose="020B0604020202020204" pitchFamily="34" charset="0"/>
                        </a:rPr>
                        <a:t>Estimated</a:t>
                      </a:r>
                    </a:p>
                  </a:txBody>
                  <a:tcPr/>
                </a:tc>
                <a:extLst>
                  <a:ext uri="{0D108BD9-81ED-4DB2-BD59-A6C34878D82A}">
                    <a16:rowId xmlns:a16="http://schemas.microsoft.com/office/drawing/2014/main" val="1221027900"/>
                  </a:ext>
                </a:extLst>
              </a:tr>
              <a:tr h="623397">
                <a:tc gridSpan="2">
                  <a:txBody>
                    <a:bodyPr/>
                    <a:lstStyle/>
                    <a:p>
                      <a:r>
                        <a:rPr lang="en-US" sz="2800" b="1" i="0" dirty="0">
                          <a:latin typeface="Arial" panose="020B0604020202020204" pitchFamily="34" charset="0"/>
                          <a:cs typeface="Arial" panose="020B0604020202020204" pitchFamily="34" charset="0"/>
                        </a:rPr>
                        <a:t>Total</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800" b="1" i="0" dirty="0">
                          <a:latin typeface="Arial" panose="020B0604020202020204" pitchFamily="34" charset="0"/>
                          <a:cs typeface="Arial" panose="020B0604020202020204" pitchFamily="34" charset="0"/>
                        </a:rPr>
                        <a:t>$377,945.45</a:t>
                      </a:r>
                    </a:p>
                  </a:txBody>
                  <a:tcPr/>
                </a:tc>
                <a:tc>
                  <a:txBody>
                    <a:bodyPr/>
                    <a:lstStyle/>
                    <a:p>
                      <a:pPr algn="ctr"/>
                      <a:endParaRPr lang="en-US" sz="28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9394743"/>
                  </a:ext>
                </a:extLst>
              </a:tr>
            </a:tbl>
          </a:graphicData>
        </a:graphic>
      </p:graphicFrame>
    </p:spTree>
    <p:extLst>
      <p:ext uri="{BB962C8B-B14F-4D97-AF65-F5344CB8AC3E}">
        <p14:creationId xmlns:p14="http://schemas.microsoft.com/office/powerpoint/2010/main" val="269222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BDD00-6A1D-9134-9C23-F2E99B742ADE}"/>
              </a:ext>
            </a:extLst>
          </p:cNvPr>
          <p:cNvSpPr>
            <a:spLocks noGrp="1"/>
          </p:cNvSpPr>
          <p:nvPr>
            <p:ph type="ctrTitle"/>
          </p:nvPr>
        </p:nvSpPr>
        <p:spPr/>
        <p:txBody>
          <a:bodyPr>
            <a:normAutofit fontScale="90000"/>
          </a:bodyPr>
          <a:lstStyle/>
          <a:p>
            <a:r>
              <a:rPr lang="en-US" dirty="0"/>
              <a:t>03 stucco WATERPROOF coating</a:t>
            </a:r>
          </a:p>
        </p:txBody>
      </p:sp>
      <p:sp>
        <p:nvSpPr>
          <p:cNvPr id="5" name="Subtitle 4">
            <a:extLst>
              <a:ext uri="{FF2B5EF4-FFF2-40B4-BE49-F238E27FC236}">
                <a16:creationId xmlns:a16="http://schemas.microsoft.com/office/drawing/2014/main" id="{64B5114F-1DE6-B994-4668-61AC5F497CD2}"/>
              </a:ext>
            </a:extLst>
          </p:cNvPr>
          <p:cNvSpPr>
            <a:spLocks noGrp="1"/>
          </p:cNvSpPr>
          <p:nvPr>
            <p:ph type="subTitle" idx="1"/>
          </p:nvPr>
        </p:nvSpPr>
        <p:spPr/>
        <p:txBody>
          <a:bodyPr>
            <a:normAutofit/>
          </a:bodyPr>
          <a:lstStyle/>
          <a:p>
            <a:r>
              <a:rPr lang="en-US" dirty="0"/>
              <a:t>WEATHER-EXPOSED STUCCO WALLS (SOUTH &amp; WEST)</a:t>
            </a:r>
          </a:p>
        </p:txBody>
      </p:sp>
    </p:spTree>
    <p:extLst>
      <p:ext uri="{BB962C8B-B14F-4D97-AF65-F5344CB8AC3E}">
        <p14:creationId xmlns:p14="http://schemas.microsoft.com/office/powerpoint/2010/main" val="4079738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4E0BF36-91BA-954C-8418-7BF949E93334}"/>
              </a:ext>
            </a:extLst>
          </p:cNvPr>
          <p:cNvGraphicFramePr>
            <a:graphicFrameLocks noGrp="1"/>
          </p:cNvGraphicFramePr>
          <p:nvPr>
            <p:ph idx="1"/>
            <p:extLst>
              <p:ext uri="{D42A27DB-BD31-4B8C-83A1-F6EECF244321}">
                <p14:modId xmlns:p14="http://schemas.microsoft.com/office/powerpoint/2010/main" val="2797595376"/>
              </p:ext>
            </p:extLst>
          </p:nvPr>
        </p:nvGraphicFramePr>
        <p:xfrm>
          <a:off x="674703" y="2130641"/>
          <a:ext cx="10866269" cy="3053917"/>
        </p:xfrm>
        <a:graphic>
          <a:graphicData uri="http://schemas.openxmlformats.org/drawingml/2006/table">
            <a:tbl>
              <a:tblPr firstRow="1" bandRow="1">
                <a:tableStyleId>{5C22544A-7EE6-4342-B048-85BDC9FD1C3A}</a:tableStyleId>
              </a:tblPr>
              <a:tblGrid>
                <a:gridCol w="2970686">
                  <a:extLst>
                    <a:ext uri="{9D8B030D-6E8A-4147-A177-3AD203B41FA5}">
                      <a16:colId xmlns:a16="http://schemas.microsoft.com/office/drawing/2014/main" val="651306509"/>
                    </a:ext>
                  </a:extLst>
                </a:gridCol>
                <a:gridCol w="1524715">
                  <a:extLst>
                    <a:ext uri="{9D8B030D-6E8A-4147-A177-3AD203B41FA5}">
                      <a16:colId xmlns:a16="http://schemas.microsoft.com/office/drawing/2014/main" val="4222931543"/>
                    </a:ext>
                  </a:extLst>
                </a:gridCol>
                <a:gridCol w="2727304">
                  <a:extLst>
                    <a:ext uri="{9D8B030D-6E8A-4147-A177-3AD203B41FA5}">
                      <a16:colId xmlns:a16="http://schemas.microsoft.com/office/drawing/2014/main" val="1432648814"/>
                    </a:ext>
                  </a:extLst>
                </a:gridCol>
                <a:gridCol w="3643564">
                  <a:extLst>
                    <a:ext uri="{9D8B030D-6E8A-4147-A177-3AD203B41FA5}">
                      <a16:colId xmlns:a16="http://schemas.microsoft.com/office/drawing/2014/main" val="909156939"/>
                    </a:ext>
                  </a:extLst>
                </a:gridCol>
              </a:tblGrid>
              <a:tr h="790609">
                <a:tc gridSpan="4">
                  <a:txBody>
                    <a:bodyPr/>
                    <a:lstStyle/>
                    <a:p>
                      <a:pPr algn="ctr"/>
                      <a:r>
                        <a:rPr lang="en-US" sz="3600" b="1" i="0" dirty="0">
                          <a:latin typeface="Arial" panose="020B0604020202020204" pitchFamily="34" charset="0"/>
                          <a:cs typeface="Arial" panose="020B0604020202020204" pitchFamily="34" charset="0"/>
                        </a:rPr>
                        <a:t>STUCCO WATERPROOF COATING BUDGET</a:t>
                      </a:r>
                    </a:p>
                  </a:txBody>
                  <a:tcPr/>
                </a:tc>
                <a:tc hMerge="1">
                  <a:txBody>
                    <a:bodyPr/>
                    <a:lstStyle/>
                    <a:p>
                      <a:endParaRPr lang="en-US" b="0" i="0">
                        <a:latin typeface="Arial" panose="020B0604020202020204" pitchFamily="34" charset="0"/>
                        <a:cs typeface="Arial" panose="020B0604020202020204" pitchFamily="34" charset="0"/>
                      </a:endParaRPr>
                    </a:p>
                  </a:txBody>
                  <a:tcPr/>
                </a:tc>
                <a:tc hMerge="1">
                  <a:txBody>
                    <a:bodyPr/>
                    <a:lstStyle/>
                    <a:p>
                      <a:endParaRPr lang="en-US" b="0" i="0">
                        <a:latin typeface="Arial" panose="020B0604020202020204" pitchFamily="34" charset="0"/>
                        <a:cs typeface="Arial" panose="020B0604020202020204" pitchFamily="34" charset="0"/>
                      </a:endParaRPr>
                    </a:p>
                  </a:txBody>
                  <a:tcPr/>
                </a:tc>
                <a:tc hMerge="1">
                  <a:txBody>
                    <a:bodyPr/>
                    <a:lstStyle/>
                    <a:p>
                      <a:endParaRPr lang="en-US"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9605636"/>
                  </a:ext>
                </a:extLst>
              </a:tr>
              <a:tr h="565827">
                <a:tc gridSpan="2">
                  <a:txBody>
                    <a:bodyPr/>
                    <a:lstStyle/>
                    <a:p>
                      <a:pPr algn="ctr"/>
                      <a:r>
                        <a:rPr lang="en-US" sz="2400" b="1" i="0" dirty="0">
                          <a:latin typeface="Arial" panose="020B0604020202020204" pitchFamily="34" charset="0"/>
                          <a:cs typeface="Arial" panose="020B0604020202020204" pitchFamily="34" charset="0"/>
                        </a:rPr>
                        <a:t>Item</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400" b="1" i="0" dirty="0">
                          <a:latin typeface="Arial" panose="020B0604020202020204" pitchFamily="34" charset="0"/>
                          <a:cs typeface="Arial" panose="020B0604020202020204" pitchFamily="34" charset="0"/>
                        </a:rPr>
                        <a:t>Amount</a:t>
                      </a:r>
                    </a:p>
                  </a:txBody>
                  <a:tcPr/>
                </a:tc>
                <a:tc>
                  <a:txBody>
                    <a:bodyPr/>
                    <a:lstStyle/>
                    <a:p>
                      <a:pPr algn="ctr"/>
                      <a:r>
                        <a:rPr lang="en-US" sz="2400" b="1" i="0" dirty="0">
                          <a:latin typeface="Arial" panose="020B0604020202020204" pitchFamily="34" charset="0"/>
                          <a:cs typeface="Arial" panose="020B0604020202020204" pitchFamily="34" charset="0"/>
                        </a:rPr>
                        <a:t>Notes</a:t>
                      </a:r>
                    </a:p>
                  </a:txBody>
                  <a:tcPr/>
                </a:tc>
                <a:extLst>
                  <a:ext uri="{0D108BD9-81ED-4DB2-BD59-A6C34878D82A}">
                    <a16:rowId xmlns:a16="http://schemas.microsoft.com/office/drawing/2014/main" val="874720125"/>
                  </a:ext>
                </a:extLst>
              </a:tr>
              <a:tr h="565827">
                <a:tc gridSpan="2">
                  <a:txBody>
                    <a:bodyPr/>
                    <a:lstStyle/>
                    <a:p>
                      <a:r>
                        <a:rPr lang="en-US" sz="2400" b="0" i="0" dirty="0">
                          <a:latin typeface="Arial" panose="020B0604020202020204" pitchFamily="34" charset="0"/>
                          <a:cs typeface="Arial" panose="020B0604020202020204" pitchFamily="34" charset="0"/>
                        </a:rPr>
                        <a:t>Stucco Waterproofing</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400" b="0" i="0" dirty="0">
                          <a:latin typeface="Arial" panose="020B0604020202020204" pitchFamily="34" charset="0"/>
                          <a:cs typeface="Arial" panose="020B0604020202020204" pitchFamily="34" charset="0"/>
                        </a:rPr>
                        <a:t>$291,000.00</a:t>
                      </a:r>
                    </a:p>
                  </a:txBody>
                  <a:tcPr/>
                </a:tc>
                <a:tc>
                  <a:txBody>
                    <a:bodyPr/>
                    <a:lstStyle/>
                    <a:p>
                      <a:pPr algn="ctr"/>
                      <a:endParaRPr lang="en-US" sz="24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0686669"/>
                  </a:ext>
                </a:extLst>
              </a:tr>
              <a:tr h="565827">
                <a:tc>
                  <a:txBody>
                    <a:bodyPr/>
                    <a:lstStyle/>
                    <a:p>
                      <a:r>
                        <a:rPr lang="en-US" sz="2400" b="0" i="0" dirty="0">
                          <a:latin typeface="Arial" panose="020B0604020202020204" pitchFamily="34" charset="0"/>
                          <a:cs typeface="Arial" panose="020B0604020202020204" pitchFamily="34" charset="0"/>
                        </a:rPr>
                        <a:t>Contingency</a:t>
                      </a:r>
                    </a:p>
                  </a:txBody>
                  <a:tcPr/>
                </a:tc>
                <a:tc>
                  <a:txBody>
                    <a:bodyPr/>
                    <a:lstStyle/>
                    <a:p>
                      <a:pPr algn="ctr"/>
                      <a:r>
                        <a:rPr lang="en-US" sz="2400" b="0" i="0" dirty="0">
                          <a:latin typeface="Arial" panose="020B0604020202020204" pitchFamily="34" charset="0"/>
                          <a:cs typeface="Arial" panose="020B0604020202020204" pitchFamily="34" charset="0"/>
                        </a:rPr>
                        <a:t>5%</a:t>
                      </a:r>
                    </a:p>
                  </a:txBody>
                  <a:tcPr/>
                </a:tc>
                <a:tc>
                  <a:txBody>
                    <a:bodyPr/>
                    <a:lstStyle/>
                    <a:p>
                      <a:pPr algn="ctr"/>
                      <a:r>
                        <a:rPr lang="en-US" sz="2400" b="0" i="0" dirty="0">
                          <a:latin typeface="Arial" panose="020B0604020202020204" pitchFamily="34" charset="0"/>
                          <a:cs typeface="Arial" panose="020B0604020202020204" pitchFamily="34" charset="0"/>
                        </a:rPr>
                        <a:t>$14,550.00</a:t>
                      </a:r>
                    </a:p>
                  </a:txBody>
                  <a:tcPr/>
                </a:tc>
                <a:tc>
                  <a:txBody>
                    <a:bodyPr/>
                    <a:lstStyle/>
                    <a:p>
                      <a:pPr algn="ctr"/>
                      <a:r>
                        <a:rPr lang="en-US" sz="2400" b="0" i="0" dirty="0">
                          <a:latin typeface="Arial" panose="020B0604020202020204" pitchFamily="34" charset="0"/>
                          <a:cs typeface="Arial" panose="020B0604020202020204" pitchFamily="34" charset="0"/>
                        </a:rPr>
                        <a:t>Estimated</a:t>
                      </a:r>
                    </a:p>
                  </a:txBody>
                  <a:tcPr/>
                </a:tc>
                <a:extLst>
                  <a:ext uri="{0D108BD9-81ED-4DB2-BD59-A6C34878D82A}">
                    <a16:rowId xmlns:a16="http://schemas.microsoft.com/office/drawing/2014/main" val="1221027900"/>
                  </a:ext>
                </a:extLst>
              </a:tr>
              <a:tr h="565827">
                <a:tc gridSpan="2">
                  <a:txBody>
                    <a:bodyPr/>
                    <a:lstStyle/>
                    <a:p>
                      <a:r>
                        <a:rPr lang="en-US" sz="2400" b="1" i="0" dirty="0">
                          <a:latin typeface="Arial" panose="020B0604020202020204" pitchFamily="34" charset="0"/>
                          <a:cs typeface="Arial" panose="020B0604020202020204" pitchFamily="34" charset="0"/>
                        </a:rPr>
                        <a:t>Total</a:t>
                      </a:r>
                    </a:p>
                  </a:txBody>
                  <a:tcPr/>
                </a:tc>
                <a:tc hMerge="1">
                  <a:txBody>
                    <a:bodyPr/>
                    <a:lstStyle/>
                    <a:p>
                      <a:endParaRPr lang="en-US" b="0" i="0" dirty="0">
                        <a:latin typeface="Arial" panose="020B0604020202020204" pitchFamily="34" charset="0"/>
                        <a:cs typeface="Arial" panose="020B0604020202020204" pitchFamily="34" charset="0"/>
                      </a:endParaRPr>
                    </a:p>
                  </a:txBody>
                  <a:tcPr/>
                </a:tc>
                <a:tc>
                  <a:txBody>
                    <a:bodyPr/>
                    <a:lstStyle/>
                    <a:p>
                      <a:pPr algn="ctr"/>
                      <a:r>
                        <a:rPr lang="en-US" sz="2400" b="1" i="0" dirty="0">
                          <a:latin typeface="Arial" panose="020B0604020202020204" pitchFamily="34" charset="0"/>
                          <a:cs typeface="Arial" panose="020B0604020202020204" pitchFamily="34" charset="0"/>
                        </a:rPr>
                        <a:t>$305,550.00</a:t>
                      </a:r>
                    </a:p>
                  </a:txBody>
                  <a:tcPr/>
                </a:tc>
                <a:tc>
                  <a:txBody>
                    <a:bodyPr/>
                    <a:lstStyle/>
                    <a:p>
                      <a:pPr algn="ctr"/>
                      <a:endParaRPr lang="en-US" sz="2400" b="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9394743"/>
                  </a:ext>
                </a:extLst>
              </a:tr>
            </a:tbl>
          </a:graphicData>
        </a:graphic>
      </p:graphicFrame>
    </p:spTree>
    <p:extLst>
      <p:ext uri="{BB962C8B-B14F-4D97-AF65-F5344CB8AC3E}">
        <p14:creationId xmlns:p14="http://schemas.microsoft.com/office/powerpoint/2010/main" val="2181868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92F18-083F-B2EA-A0BA-9854AA96C6B7}"/>
              </a:ext>
            </a:extLst>
          </p:cNvPr>
          <p:cNvSpPr>
            <a:spLocks noGrp="1"/>
          </p:cNvSpPr>
          <p:nvPr>
            <p:ph type="title"/>
          </p:nvPr>
        </p:nvSpPr>
        <p:spPr/>
        <p:txBody>
          <a:bodyPr>
            <a:normAutofit/>
          </a:bodyPr>
          <a:lstStyle/>
          <a:p>
            <a:pPr algn="ctr"/>
            <a:r>
              <a:rPr lang="en-US" sz="4000" dirty="0"/>
              <a:t>Project Budget</a:t>
            </a:r>
          </a:p>
        </p:txBody>
      </p:sp>
      <p:graphicFrame>
        <p:nvGraphicFramePr>
          <p:cNvPr id="10" name="Content Placeholder 2" descr="SmartArt Process Diagram">
            <a:extLst>
              <a:ext uri="{FF2B5EF4-FFF2-40B4-BE49-F238E27FC236}">
                <a16:creationId xmlns:a16="http://schemas.microsoft.com/office/drawing/2014/main" id="{646D9012-47FE-018A-ABC8-D3B5F0DE0163}"/>
              </a:ext>
            </a:extLst>
          </p:cNvPr>
          <p:cNvGraphicFramePr>
            <a:graphicFrameLocks/>
          </p:cNvGraphicFramePr>
          <p:nvPr>
            <p:extLst>
              <p:ext uri="{D42A27DB-BD31-4B8C-83A1-F6EECF244321}">
                <p14:modId xmlns:p14="http://schemas.microsoft.com/office/powerpoint/2010/main" val="2754837740"/>
              </p:ext>
            </p:extLst>
          </p:nvPr>
        </p:nvGraphicFramePr>
        <p:xfrm>
          <a:off x="2033367" y="2101174"/>
          <a:ext cx="8125265" cy="342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77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A7C9A1EC-C095-CD9F-9409-B8BD9999588A}"/>
              </a:ext>
            </a:extLst>
          </p:cNvPr>
          <p:cNvGraphicFramePr>
            <a:graphicFrameLocks/>
          </p:cNvGraphicFramePr>
          <p:nvPr>
            <p:extLst>
              <p:ext uri="{D42A27DB-BD31-4B8C-83A1-F6EECF244321}">
                <p14:modId xmlns:p14="http://schemas.microsoft.com/office/powerpoint/2010/main" val="2004236898"/>
              </p:ext>
            </p:extLst>
          </p:nvPr>
        </p:nvGraphicFramePr>
        <p:xfrm>
          <a:off x="1358283" y="1269506"/>
          <a:ext cx="9303799" cy="4492102"/>
        </p:xfrm>
        <a:graphic>
          <a:graphicData uri="http://schemas.openxmlformats.org/drawingml/2006/table">
            <a:tbl>
              <a:tblPr firstRow="1" bandRow="1">
                <a:tableStyleId>{5C22544A-7EE6-4342-B048-85BDC9FD1C3A}</a:tableStyleId>
              </a:tblPr>
              <a:tblGrid>
                <a:gridCol w="6196078">
                  <a:extLst>
                    <a:ext uri="{9D8B030D-6E8A-4147-A177-3AD203B41FA5}">
                      <a16:colId xmlns:a16="http://schemas.microsoft.com/office/drawing/2014/main" val="460031012"/>
                    </a:ext>
                  </a:extLst>
                </a:gridCol>
                <a:gridCol w="3107721">
                  <a:extLst>
                    <a:ext uri="{9D8B030D-6E8A-4147-A177-3AD203B41FA5}">
                      <a16:colId xmlns:a16="http://schemas.microsoft.com/office/drawing/2014/main" val="3494996444"/>
                    </a:ext>
                  </a:extLst>
                </a:gridCol>
              </a:tblGrid>
              <a:tr h="765700">
                <a:tc gridSpan="2">
                  <a:txBody>
                    <a:bodyPr/>
                    <a:lstStyle/>
                    <a:p>
                      <a:pPr algn="ctr"/>
                      <a:r>
                        <a:rPr lang="en-US" sz="3600" b="1" i="0" dirty="0">
                          <a:latin typeface="Arial" panose="020B0604020202020204" pitchFamily="34" charset="0"/>
                          <a:cs typeface="Arial" panose="020B0604020202020204" pitchFamily="34" charset="0"/>
                        </a:rPr>
                        <a:t>Stream House Revitalization Budget</a:t>
                      </a:r>
                    </a:p>
                  </a:txBody>
                  <a:tcPr/>
                </a:tc>
                <a:tc hMerge="1">
                  <a:txBody>
                    <a:bodyPr/>
                    <a:lstStyle/>
                    <a:p>
                      <a:endParaRPr lang="en-US" sz="20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39132943"/>
                  </a:ext>
                </a:extLst>
              </a:tr>
              <a:tr h="621067">
                <a:tc>
                  <a:txBody>
                    <a:bodyPr/>
                    <a:lstStyle/>
                    <a:p>
                      <a:r>
                        <a:rPr lang="en-US" sz="2800" b="0" i="0" dirty="0">
                          <a:latin typeface="Arial" panose="020B0604020202020204" pitchFamily="34" charset="0"/>
                          <a:cs typeface="Arial" panose="020B0604020202020204" pitchFamily="34" charset="0"/>
                        </a:rPr>
                        <a:t>Re-Roof</a:t>
                      </a:r>
                    </a:p>
                  </a:txBody>
                  <a:tcPr/>
                </a:tc>
                <a:tc>
                  <a:txBody>
                    <a:bodyPr/>
                    <a:lstStyle/>
                    <a:p>
                      <a:pPr algn="r"/>
                      <a:r>
                        <a:rPr lang="en-US" sz="2800" b="0" i="0" dirty="0">
                          <a:latin typeface="Arial" panose="020B0604020202020204" pitchFamily="34" charset="0"/>
                          <a:cs typeface="Arial" panose="020B0604020202020204" pitchFamily="34" charset="0"/>
                        </a:rPr>
                        <a:t>$1,897,304</a:t>
                      </a:r>
                    </a:p>
                  </a:txBody>
                  <a:tcPr/>
                </a:tc>
                <a:extLst>
                  <a:ext uri="{0D108BD9-81ED-4DB2-BD59-A6C34878D82A}">
                    <a16:rowId xmlns:a16="http://schemas.microsoft.com/office/drawing/2014/main" val="1547538323"/>
                  </a:ext>
                </a:extLst>
              </a:tr>
              <a:tr h="621067">
                <a:tc>
                  <a:txBody>
                    <a:bodyPr/>
                    <a:lstStyle/>
                    <a:p>
                      <a:r>
                        <a:rPr lang="en-US" sz="2800" b="0" i="0" dirty="0">
                          <a:latin typeface="Arial" panose="020B0604020202020204" pitchFamily="34" charset="0"/>
                          <a:cs typeface="Arial" panose="020B0604020202020204" pitchFamily="34" charset="0"/>
                        </a:rPr>
                        <a:t>Decks</a:t>
                      </a:r>
                    </a:p>
                  </a:txBody>
                  <a:tcPr/>
                </a:tc>
                <a:tc>
                  <a:txBody>
                    <a:bodyPr/>
                    <a:lstStyle/>
                    <a:p>
                      <a:pPr algn="r"/>
                      <a:r>
                        <a:rPr lang="en-US" sz="2800" b="0" i="0" dirty="0">
                          <a:latin typeface="Arial" panose="020B0604020202020204" pitchFamily="34" charset="0"/>
                          <a:cs typeface="Arial" panose="020B0604020202020204" pitchFamily="34" charset="0"/>
                        </a:rPr>
                        <a:t>$290,727</a:t>
                      </a:r>
                    </a:p>
                  </a:txBody>
                  <a:tcPr/>
                </a:tc>
                <a:extLst>
                  <a:ext uri="{0D108BD9-81ED-4DB2-BD59-A6C34878D82A}">
                    <a16:rowId xmlns:a16="http://schemas.microsoft.com/office/drawing/2014/main" val="1284947799"/>
                  </a:ext>
                </a:extLst>
              </a:tr>
              <a:tr h="621067">
                <a:tc>
                  <a:txBody>
                    <a:bodyPr/>
                    <a:lstStyle/>
                    <a:p>
                      <a:r>
                        <a:rPr lang="en-US" sz="2800" b="0" i="0" dirty="0">
                          <a:latin typeface="Arial" panose="020B0604020202020204" pitchFamily="34" charset="0"/>
                          <a:cs typeface="Arial" panose="020B0604020202020204" pitchFamily="34" charset="0"/>
                        </a:rPr>
                        <a:t>Stucco Waterproof Coating</a:t>
                      </a:r>
                    </a:p>
                  </a:txBody>
                  <a:tcPr/>
                </a:tc>
                <a:tc>
                  <a:txBody>
                    <a:bodyPr/>
                    <a:lstStyle/>
                    <a:p>
                      <a:pPr algn="r"/>
                      <a:r>
                        <a:rPr lang="en-US" sz="2800" b="0" i="0" dirty="0">
                          <a:latin typeface="Arial" panose="020B0604020202020204" pitchFamily="34" charset="0"/>
                          <a:cs typeface="Arial" panose="020B0604020202020204" pitchFamily="34" charset="0"/>
                        </a:rPr>
                        <a:t>$291,000</a:t>
                      </a:r>
                    </a:p>
                  </a:txBody>
                  <a:tcPr/>
                </a:tc>
                <a:extLst>
                  <a:ext uri="{0D108BD9-81ED-4DB2-BD59-A6C34878D82A}">
                    <a16:rowId xmlns:a16="http://schemas.microsoft.com/office/drawing/2014/main" val="1548372428"/>
                  </a:ext>
                </a:extLst>
              </a:tr>
              <a:tr h="621067">
                <a:tc>
                  <a:txBody>
                    <a:bodyPr/>
                    <a:lstStyle/>
                    <a:p>
                      <a:r>
                        <a:rPr lang="en-US" sz="2800" b="1" i="0" dirty="0">
                          <a:latin typeface="Arial" panose="020B0604020202020204" pitchFamily="34" charset="0"/>
                          <a:cs typeface="Arial" panose="020B0604020202020204" pitchFamily="34" charset="0"/>
                        </a:rPr>
                        <a:t>Subtotal (All Projects)</a:t>
                      </a:r>
                    </a:p>
                  </a:txBody>
                  <a:tcPr/>
                </a:tc>
                <a:tc>
                  <a:txBody>
                    <a:bodyPr/>
                    <a:lstStyle/>
                    <a:p>
                      <a:pPr algn="r"/>
                      <a:r>
                        <a:rPr lang="en-US" sz="2800" b="1" i="0" dirty="0">
                          <a:latin typeface="Arial" panose="020B0604020202020204" pitchFamily="34" charset="0"/>
                          <a:cs typeface="Arial" panose="020B0604020202020204" pitchFamily="34" charset="0"/>
                        </a:rPr>
                        <a:t>$2,479,031</a:t>
                      </a:r>
                    </a:p>
                  </a:txBody>
                  <a:tcPr/>
                </a:tc>
                <a:extLst>
                  <a:ext uri="{0D108BD9-81ED-4DB2-BD59-A6C34878D82A}">
                    <a16:rowId xmlns:a16="http://schemas.microsoft.com/office/drawing/2014/main" val="3965438292"/>
                  </a:ext>
                </a:extLst>
              </a:tr>
              <a:tr h="621067">
                <a:tc>
                  <a:txBody>
                    <a:bodyPr/>
                    <a:lstStyle/>
                    <a:p>
                      <a:r>
                        <a:rPr lang="en-US" sz="2800" b="0" i="0" dirty="0">
                          <a:latin typeface="Arial" panose="020B0604020202020204" pitchFamily="34" charset="0"/>
                          <a:cs typeface="Arial" panose="020B0604020202020204" pitchFamily="34" charset="0"/>
                        </a:rPr>
                        <a:t>Contingency &amp; Project Mgmt., Misc.</a:t>
                      </a:r>
                    </a:p>
                  </a:txBody>
                  <a:tcPr/>
                </a:tc>
                <a:tc>
                  <a:txBody>
                    <a:bodyPr/>
                    <a:lstStyle/>
                    <a:p>
                      <a:pPr algn="r"/>
                      <a:r>
                        <a:rPr lang="en-US" sz="2800" b="0" i="0" dirty="0">
                          <a:latin typeface="Arial" panose="020B0604020202020204" pitchFamily="34" charset="0"/>
                          <a:cs typeface="Arial" panose="020B0604020202020204" pitchFamily="34" charset="0"/>
                        </a:rPr>
                        <a:t>$477,426</a:t>
                      </a:r>
                    </a:p>
                  </a:txBody>
                  <a:tcPr/>
                </a:tc>
                <a:extLst>
                  <a:ext uri="{0D108BD9-81ED-4DB2-BD59-A6C34878D82A}">
                    <a16:rowId xmlns:a16="http://schemas.microsoft.com/office/drawing/2014/main" val="2182913304"/>
                  </a:ext>
                </a:extLst>
              </a:tr>
              <a:tr h="621067">
                <a:tc>
                  <a:txBody>
                    <a:bodyPr/>
                    <a:lstStyle/>
                    <a:p>
                      <a:r>
                        <a:rPr lang="en-US" sz="2800" b="1" i="0" dirty="0">
                          <a:latin typeface="Arial" panose="020B0604020202020204" pitchFamily="34" charset="0"/>
                          <a:cs typeface="Arial" panose="020B0604020202020204" pitchFamily="34" charset="0"/>
                        </a:rPr>
                        <a:t>Project Total</a:t>
                      </a:r>
                    </a:p>
                  </a:txBody>
                  <a:tcPr/>
                </a:tc>
                <a:tc>
                  <a:txBody>
                    <a:bodyPr/>
                    <a:lstStyle/>
                    <a:p>
                      <a:pPr algn="r"/>
                      <a:r>
                        <a:rPr lang="en-US" sz="2800" b="1" i="0" dirty="0">
                          <a:latin typeface="Arial" panose="020B0604020202020204" pitchFamily="34" charset="0"/>
                          <a:cs typeface="Arial" panose="020B0604020202020204" pitchFamily="34" charset="0"/>
                        </a:rPr>
                        <a:t>$2,956,457</a:t>
                      </a:r>
                    </a:p>
                  </a:txBody>
                  <a:tcPr/>
                </a:tc>
                <a:extLst>
                  <a:ext uri="{0D108BD9-81ED-4DB2-BD59-A6C34878D82A}">
                    <a16:rowId xmlns:a16="http://schemas.microsoft.com/office/drawing/2014/main" val="1676453596"/>
                  </a:ext>
                </a:extLst>
              </a:tr>
            </a:tbl>
          </a:graphicData>
        </a:graphic>
      </p:graphicFrame>
    </p:spTree>
    <p:extLst>
      <p:ext uri="{BB962C8B-B14F-4D97-AF65-F5344CB8AC3E}">
        <p14:creationId xmlns:p14="http://schemas.microsoft.com/office/powerpoint/2010/main" val="426510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5BFB-BA59-2D66-DF4E-8A9B10EFF1A5}"/>
              </a:ext>
            </a:extLst>
          </p:cNvPr>
          <p:cNvSpPr>
            <a:spLocks noGrp="1"/>
          </p:cNvSpPr>
          <p:nvPr>
            <p:ph type="title"/>
          </p:nvPr>
        </p:nvSpPr>
        <p:spPr/>
        <p:txBody>
          <a:bodyPr/>
          <a:lstStyle/>
          <a:p>
            <a:pPr algn="ctr"/>
            <a:r>
              <a:rPr lang="en-US" dirty="0"/>
              <a:t>Leak Related Expenses</a:t>
            </a:r>
          </a:p>
        </p:txBody>
      </p:sp>
      <p:graphicFrame>
        <p:nvGraphicFramePr>
          <p:cNvPr id="6" name="Content Placeholder 5">
            <a:extLst>
              <a:ext uri="{FF2B5EF4-FFF2-40B4-BE49-F238E27FC236}">
                <a16:creationId xmlns:a16="http://schemas.microsoft.com/office/drawing/2014/main" id="{1290AF0A-9E12-75EC-4E07-C6F9970086D5}"/>
              </a:ext>
            </a:extLst>
          </p:cNvPr>
          <p:cNvGraphicFramePr>
            <a:graphicFrameLocks noGrp="1"/>
          </p:cNvGraphicFramePr>
          <p:nvPr>
            <p:ph idx="1"/>
            <p:extLst>
              <p:ext uri="{D42A27DB-BD31-4B8C-83A1-F6EECF244321}">
                <p14:modId xmlns:p14="http://schemas.microsoft.com/office/powerpoint/2010/main" val="2616956445"/>
              </p:ext>
            </p:extLst>
          </p:nvPr>
        </p:nvGraphicFramePr>
        <p:xfrm>
          <a:off x="1066800" y="2103438"/>
          <a:ext cx="10058400" cy="4024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3">
            <a:extLst>
              <a:ext uri="{FF2B5EF4-FFF2-40B4-BE49-F238E27FC236}">
                <a16:creationId xmlns:a16="http://schemas.microsoft.com/office/drawing/2014/main" id="{5F6822E0-B1C2-33B2-085E-495BD7B6AB10}"/>
              </a:ext>
            </a:extLst>
          </p:cNvPr>
          <p:cNvGraphicFramePr>
            <a:graphicFrameLocks noGrp="1"/>
          </p:cNvGraphicFramePr>
          <p:nvPr>
            <p:extLst>
              <p:ext uri="{D42A27DB-BD31-4B8C-83A1-F6EECF244321}">
                <p14:modId xmlns:p14="http://schemas.microsoft.com/office/powerpoint/2010/main" val="2059691003"/>
              </p:ext>
            </p:extLst>
          </p:nvPr>
        </p:nvGraphicFramePr>
        <p:xfrm>
          <a:off x="3812167" y="6225707"/>
          <a:ext cx="4368800" cy="359923"/>
        </p:xfrm>
        <a:graphic>
          <a:graphicData uri="http://schemas.openxmlformats.org/drawingml/2006/table">
            <a:tbl>
              <a:tblPr firstRow="1" bandRow="1">
                <a:tableStyleId>{5C22544A-7EE6-4342-B048-85BDC9FD1C3A}</a:tableStyleId>
              </a:tblPr>
              <a:tblGrid>
                <a:gridCol w="4368800">
                  <a:extLst>
                    <a:ext uri="{9D8B030D-6E8A-4147-A177-3AD203B41FA5}">
                      <a16:colId xmlns:a16="http://schemas.microsoft.com/office/drawing/2014/main" val="2112969001"/>
                    </a:ext>
                  </a:extLst>
                </a:gridCol>
              </a:tblGrid>
              <a:tr h="359923">
                <a:tc>
                  <a:txBody>
                    <a:bodyPr/>
                    <a:lstStyle/>
                    <a:p>
                      <a:r>
                        <a:rPr lang="en-US" sz="1200" b="0" dirty="0">
                          <a:solidFill>
                            <a:schemeClr val="tx1"/>
                          </a:solidFill>
                        </a:rPr>
                        <a:t>*** 2023 estimated cost collected from Jan-Apr financials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4052487"/>
                  </a:ext>
                </a:extLst>
              </a:tr>
            </a:tbl>
          </a:graphicData>
        </a:graphic>
      </p:graphicFrame>
    </p:spTree>
    <p:extLst>
      <p:ext uri="{BB962C8B-B14F-4D97-AF65-F5344CB8AC3E}">
        <p14:creationId xmlns:p14="http://schemas.microsoft.com/office/powerpoint/2010/main" val="197076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A3DE-6410-0303-850D-016D372CB152}"/>
              </a:ext>
            </a:extLst>
          </p:cNvPr>
          <p:cNvSpPr>
            <a:spLocks noGrp="1"/>
          </p:cNvSpPr>
          <p:nvPr>
            <p:ph type="title"/>
          </p:nvPr>
        </p:nvSpPr>
        <p:spPr/>
        <p:txBody>
          <a:bodyPr/>
          <a:lstStyle/>
          <a:p>
            <a:r>
              <a:rPr lang="en-US" dirty="0"/>
              <a:t>Funding The Plan – Loan</a:t>
            </a:r>
          </a:p>
        </p:txBody>
      </p:sp>
      <p:sp>
        <p:nvSpPr>
          <p:cNvPr id="3" name="Content Placeholder 2">
            <a:extLst>
              <a:ext uri="{FF2B5EF4-FFF2-40B4-BE49-F238E27FC236}">
                <a16:creationId xmlns:a16="http://schemas.microsoft.com/office/drawing/2014/main" id="{71478978-D919-A33E-2F81-D0B2B5E3A8CC}"/>
              </a:ext>
            </a:extLst>
          </p:cNvPr>
          <p:cNvSpPr>
            <a:spLocks noGrp="1"/>
          </p:cNvSpPr>
          <p:nvPr>
            <p:ph idx="1"/>
          </p:nvPr>
        </p:nvSpPr>
        <p:spPr>
          <a:xfrm>
            <a:off x="1066800" y="2164614"/>
            <a:ext cx="10058400" cy="3849624"/>
          </a:xfrm>
        </p:spPr>
        <p:txBody>
          <a:bodyPr>
            <a:noAutofit/>
          </a:bodyPr>
          <a:lstStyle/>
          <a:p>
            <a:r>
              <a:rPr lang="en-US" sz="2400" dirty="0"/>
              <a:t>Loan amount: $2,960,000.00</a:t>
            </a:r>
          </a:p>
          <a:p>
            <a:r>
              <a:rPr lang="en-US" sz="2400" dirty="0"/>
              <a:t>Term:</a:t>
            </a:r>
          </a:p>
          <a:p>
            <a:pPr lvl="1"/>
            <a:r>
              <a:rPr lang="en-US" sz="2400" dirty="0"/>
              <a:t>12-month, non-revolving line of credit, then converts to a fixed rate loan</a:t>
            </a:r>
          </a:p>
          <a:p>
            <a:r>
              <a:rPr lang="en-US" sz="2400" dirty="0"/>
              <a:t>Collateral is a pledge of assessments not liens on your homes</a:t>
            </a:r>
          </a:p>
          <a:p>
            <a:pPr>
              <a:spcBef>
                <a:spcPts val="600"/>
              </a:spcBef>
            </a:pPr>
            <a:r>
              <a:rPr lang="en-US" sz="2400" dirty="0"/>
              <a:t>Current interest rate: 8.25%</a:t>
            </a:r>
          </a:p>
          <a:p>
            <a:pPr>
              <a:spcBef>
                <a:spcPts val="0"/>
              </a:spcBef>
            </a:pPr>
            <a:r>
              <a:rPr lang="en-US" sz="1600" dirty="0"/>
              <a:t>Fees: Commitment Fee of .25% = $7,400.00, documentation fee $500.00</a:t>
            </a:r>
          </a:p>
          <a:p>
            <a:pPr>
              <a:spcBef>
                <a:spcPts val="0"/>
              </a:spcBef>
            </a:pPr>
            <a:r>
              <a:rPr lang="en-US" sz="1600" dirty="0"/>
              <a:t>Prepayment penalty: 5%, 4%, 3%, 2%, 1% on term portion) only in effect if the association re-finances with another lender)</a:t>
            </a:r>
          </a:p>
        </p:txBody>
      </p:sp>
    </p:spTree>
    <p:extLst>
      <p:ext uri="{BB962C8B-B14F-4D97-AF65-F5344CB8AC3E}">
        <p14:creationId xmlns:p14="http://schemas.microsoft.com/office/powerpoint/2010/main" val="566835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53F8-E88A-5FA7-0EA5-385C59AD9BB1}"/>
              </a:ext>
            </a:extLst>
          </p:cNvPr>
          <p:cNvSpPr>
            <a:spLocks noGrp="1"/>
          </p:cNvSpPr>
          <p:nvPr>
            <p:ph type="title"/>
          </p:nvPr>
        </p:nvSpPr>
        <p:spPr/>
        <p:txBody>
          <a:bodyPr/>
          <a:lstStyle/>
          <a:p>
            <a:r>
              <a:rPr lang="en-US" dirty="0"/>
              <a:t>Plan Payment Options</a:t>
            </a:r>
          </a:p>
        </p:txBody>
      </p:sp>
      <p:sp>
        <p:nvSpPr>
          <p:cNvPr id="3" name="Content Placeholder 2">
            <a:extLst>
              <a:ext uri="{FF2B5EF4-FFF2-40B4-BE49-F238E27FC236}">
                <a16:creationId xmlns:a16="http://schemas.microsoft.com/office/drawing/2014/main" id="{73C5893E-5371-D9F3-E0B8-479C4834FCC2}"/>
              </a:ext>
            </a:extLst>
          </p:cNvPr>
          <p:cNvSpPr>
            <a:spLocks noGrp="1"/>
          </p:cNvSpPr>
          <p:nvPr>
            <p:ph idx="1"/>
          </p:nvPr>
        </p:nvSpPr>
        <p:spPr/>
        <p:txBody>
          <a:bodyPr>
            <a:normAutofit/>
          </a:bodyPr>
          <a:lstStyle/>
          <a:p>
            <a:r>
              <a:rPr lang="en-US" sz="2400" dirty="0"/>
              <a:t>Pay upfront</a:t>
            </a:r>
          </a:p>
          <a:p>
            <a:pPr lvl="1"/>
            <a:r>
              <a:rPr lang="en-US" sz="2400" dirty="0"/>
              <a:t>No interest, principal only</a:t>
            </a:r>
          </a:p>
          <a:p>
            <a:pPr lvl="1"/>
            <a:r>
              <a:rPr lang="en-US" sz="2400" dirty="0"/>
              <a:t>$17,831.33 lump sum payment</a:t>
            </a:r>
          </a:p>
          <a:p>
            <a:r>
              <a:rPr lang="en-US" sz="2400" dirty="0"/>
              <a:t>Monthly payments</a:t>
            </a:r>
          </a:p>
          <a:p>
            <a:pPr lvl="1"/>
            <a:r>
              <a:rPr lang="en-US" sz="2400" dirty="0"/>
              <a:t>Estimated at $175 per month (includes principal and interest)</a:t>
            </a:r>
          </a:p>
          <a:p>
            <a:pPr lvl="1"/>
            <a:r>
              <a:rPr lang="en-US" sz="2400" dirty="0"/>
              <a:t>180 months</a:t>
            </a:r>
          </a:p>
          <a:p>
            <a:pPr lvl="1"/>
            <a:r>
              <a:rPr lang="en-US" sz="2400" dirty="0"/>
              <a:t>Can be transferred to new owner or settled at sale, it is entirely up to you!</a:t>
            </a:r>
          </a:p>
        </p:txBody>
      </p:sp>
    </p:spTree>
    <p:extLst>
      <p:ext uri="{BB962C8B-B14F-4D97-AF65-F5344CB8AC3E}">
        <p14:creationId xmlns:p14="http://schemas.microsoft.com/office/powerpoint/2010/main" val="4024505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FCD2-BE80-2D15-661B-721612BF612B}"/>
              </a:ext>
            </a:extLst>
          </p:cNvPr>
          <p:cNvSpPr>
            <a:spLocks noGrp="1"/>
          </p:cNvSpPr>
          <p:nvPr>
            <p:ph type="title"/>
          </p:nvPr>
        </p:nvSpPr>
        <p:spPr/>
        <p:txBody>
          <a:bodyPr/>
          <a:lstStyle/>
          <a:p>
            <a:r>
              <a:rPr lang="en-US" dirty="0"/>
              <a:t>Alternatives To A Loan			</a:t>
            </a:r>
          </a:p>
        </p:txBody>
      </p:sp>
      <p:sp>
        <p:nvSpPr>
          <p:cNvPr id="3" name="Content Placeholder 2">
            <a:extLst>
              <a:ext uri="{FF2B5EF4-FFF2-40B4-BE49-F238E27FC236}">
                <a16:creationId xmlns:a16="http://schemas.microsoft.com/office/drawing/2014/main" id="{3ED89FD1-619D-2240-D2C2-ECF72228D7F9}"/>
              </a:ext>
            </a:extLst>
          </p:cNvPr>
          <p:cNvSpPr>
            <a:spLocks noGrp="1"/>
          </p:cNvSpPr>
          <p:nvPr>
            <p:ph idx="1"/>
          </p:nvPr>
        </p:nvSpPr>
        <p:spPr/>
        <p:txBody>
          <a:bodyPr>
            <a:normAutofit/>
          </a:bodyPr>
          <a:lstStyle/>
          <a:p>
            <a:r>
              <a:rPr lang="en-US" sz="2400" dirty="0"/>
              <a:t>Reserves remain underfunded, delaying repairs for other items</a:t>
            </a:r>
          </a:p>
          <a:p>
            <a:r>
              <a:rPr lang="en-US" sz="2400" dirty="0"/>
              <a:t>Annual increases up to 20% year + 5% per year special assessment</a:t>
            </a:r>
          </a:p>
          <a:p>
            <a:r>
              <a:rPr lang="en-US" sz="2400" dirty="0"/>
              <a:t>More interior damage, resulting in redundant, costly repairs</a:t>
            </a:r>
          </a:p>
          <a:p>
            <a:pPr lvl="1"/>
            <a:r>
              <a:rPr lang="en-US" sz="2200" dirty="0"/>
              <a:t>Restricted use of home</a:t>
            </a:r>
          </a:p>
          <a:p>
            <a:r>
              <a:rPr lang="en-US" sz="2400" dirty="0"/>
              <a:t>Increased insurance premiums</a:t>
            </a:r>
          </a:p>
        </p:txBody>
      </p:sp>
    </p:spTree>
    <p:extLst>
      <p:ext uri="{BB962C8B-B14F-4D97-AF65-F5344CB8AC3E}">
        <p14:creationId xmlns:p14="http://schemas.microsoft.com/office/powerpoint/2010/main" val="2445635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D392-CC06-E539-B3C3-017A180DEB72}"/>
              </a:ext>
            </a:extLst>
          </p:cNvPr>
          <p:cNvSpPr>
            <a:spLocks noGrp="1"/>
          </p:cNvSpPr>
          <p:nvPr>
            <p:ph type="title"/>
          </p:nvPr>
        </p:nvSpPr>
        <p:spPr/>
        <p:txBody>
          <a:bodyPr/>
          <a:lstStyle/>
          <a:p>
            <a:r>
              <a:rPr lang="en-US" dirty="0"/>
              <a:t>Reduced Salability –Input From A New Owner</a:t>
            </a:r>
          </a:p>
        </p:txBody>
      </p:sp>
      <p:sp>
        <p:nvSpPr>
          <p:cNvPr id="3" name="Content Placeholder 2">
            <a:extLst>
              <a:ext uri="{FF2B5EF4-FFF2-40B4-BE49-F238E27FC236}">
                <a16:creationId xmlns:a16="http://schemas.microsoft.com/office/drawing/2014/main" id="{F937CBE0-77CC-9328-7ACE-E39D163494F4}"/>
              </a:ext>
            </a:extLst>
          </p:cNvPr>
          <p:cNvSpPr>
            <a:spLocks noGrp="1"/>
          </p:cNvSpPr>
          <p:nvPr>
            <p:ph idx="1"/>
          </p:nvPr>
        </p:nvSpPr>
        <p:spPr/>
        <p:txBody>
          <a:bodyPr>
            <a:noAutofit/>
          </a:bodyPr>
          <a:lstStyle/>
          <a:p>
            <a:pPr>
              <a:buFont typeface="Courier New" panose="02070309020205020404" pitchFamily="49" charset="0"/>
              <a:buChar char="o"/>
            </a:pPr>
            <a:r>
              <a:rPr lang="en-US" sz="1800" dirty="0"/>
              <a:t>Underfunded reserve and disintegrated infrastructure cause:</a:t>
            </a:r>
          </a:p>
          <a:p>
            <a:pPr lvl="1">
              <a:buFont typeface="Courier New" panose="02070309020205020404" pitchFamily="49" charset="0"/>
              <a:buChar char="o"/>
            </a:pPr>
            <a:r>
              <a:rPr lang="en-US" sz="1800" dirty="0"/>
              <a:t>Adverse impact to property values and our property investment</a:t>
            </a:r>
          </a:p>
          <a:p>
            <a:pPr lvl="2">
              <a:buFont typeface="Courier New" panose="02070309020205020404" pitchFamily="49" charset="0"/>
              <a:buChar char="o"/>
            </a:pPr>
            <a:r>
              <a:rPr lang="en-US" sz="1800" dirty="0"/>
              <a:t>Higher HOA fees deter buyers interest in community</a:t>
            </a:r>
          </a:p>
          <a:p>
            <a:pPr lvl="2">
              <a:buFont typeface="Courier New" panose="02070309020205020404" pitchFamily="49" charset="0"/>
              <a:buChar char="o"/>
            </a:pPr>
            <a:r>
              <a:rPr lang="en-US" sz="1800" dirty="0"/>
              <a:t>Reduced property values will result from higher HOA fees</a:t>
            </a:r>
          </a:p>
          <a:p>
            <a:pPr lvl="2">
              <a:buFont typeface="Courier New" panose="02070309020205020404" pitchFamily="49" charset="0"/>
              <a:buChar char="o"/>
            </a:pPr>
            <a:r>
              <a:rPr lang="en-US" sz="1800" dirty="0"/>
              <a:t>High risk of “special assessments” drive property values down</a:t>
            </a:r>
          </a:p>
          <a:p>
            <a:pPr lvl="1">
              <a:buFont typeface="Courier New" panose="02070309020205020404" pitchFamily="49" charset="0"/>
              <a:buChar char="o"/>
            </a:pPr>
            <a:r>
              <a:rPr lang="en-US" sz="1800" dirty="0"/>
              <a:t>Real estate “Black Listing”</a:t>
            </a:r>
          </a:p>
          <a:p>
            <a:pPr lvl="2">
              <a:buFont typeface="Courier New" panose="02070309020205020404" pitchFamily="49" charset="0"/>
              <a:buChar char="o"/>
            </a:pPr>
            <a:r>
              <a:rPr lang="en-US" sz="1800" dirty="0"/>
              <a:t>Reserves of less than 15%: lenders won’t make less expensive loans “Fannie Mae” “Freddie Mac” because they can be resold in the market. Resulting in fewer buyers</a:t>
            </a:r>
          </a:p>
          <a:p>
            <a:pPr lvl="1">
              <a:buFont typeface="Courier New" panose="02070309020205020404" pitchFamily="49" charset="0"/>
              <a:buChar char="o"/>
            </a:pPr>
            <a:r>
              <a:rPr lang="en-US" sz="1800" dirty="0"/>
              <a:t>Lack of reserves for unforeseen emergencies:</a:t>
            </a:r>
          </a:p>
          <a:p>
            <a:pPr lvl="2">
              <a:buFont typeface="Courier New" panose="02070309020205020404" pitchFamily="49" charset="0"/>
              <a:buChar char="o"/>
            </a:pPr>
            <a:r>
              <a:rPr lang="en-US" sz="1800" dirty="0"/>
              <a:t>Local Orange HOA – Gas shut off at the street due to gas leak, HOA reserve fund concerns cause 4 week delayed leaving stakeholders without gas for cooking, hot water for showers  more than 3 weeks.</a:t>
            </a:r>
          </a:p>
        </p:txBody>
      </p:sp>
    </p:spTree>
    <p:extLst>
      <p:ext uri="{BB962C8B-B14F-4D97-AF65-F5344CB8AC3E}">
        <p14:creationId xmlns:p14="http://schemas.microsoft.com/office/powerpoint/2010/main" val="121562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514601" y="533400"/>
            <a:ext cx="6447501" cy="1320800"/>
          </a:xfrm>
        </p:spPr>
        <p:txBody>
          <a:bodyPr>
            <a:normAutofit/>
          </a:bodyPr>
          <a:lstStyle/>
          <a:p>
            <a:pPr algn="ctr" eaLnBrk="1" hangingPunct="1"/>
            <a:r>
              <a:rPr lang="en-US" sz="3100" dirty="0">
                <a:cs typeface="Times New Roman" panose="02020603050405020304" pitchFamily="18" charset="0"/>
              </a:rPr>
              <a:t>“Pay and repair as you go” vs. Revitalization Plan</a:t>
            </a:r>
          </a:p>
        </p:txBody>
      </p:sp>
      <p:sp>
        <p:nvSpPr>
          <p:cNvPr id="2" name="TextBox 1">
            <a:extLst>
              <a:ext uri="{FF2B5EF4-FFF2-40B4-BE49-F238E27FC236}">
                <a16:creationId xmlns:a16="http://schemas.microsoft.com/office/drawing/2014/main" id="{AAA1EE09-8B54-42B3-A151-CC588E5B125C}"/>
              </a:ext>
            </a:extLst>
          </p:cNvPr>
          <p:cNvSpPr txBox="1"/>
          <p:nvPr/>
        </p:nvSpPr>
        <p:spPr>
          <a:xfrm>
            <a:off x="268941" y="5524501"/>
            <a:ext cx="11483788" cy="1015663"/>
          </a:xfrm>
          <a:prstGeom prst="rect">
            <a:avLst/>
          </a:prstGeom>
          <a:noFill/>
        </p:spPr>
        <p:txBody>
          <a:bodyPr wrap="square" rtlCol="0">
            <a:spAutoFit/>
          </a:bodyPr>
          <a:lstStyle/>
          <a:p>
            <a:pPr algn="ctr"/>
            <a:r>
              <a:rPr lang="en-US" sz="2000" b="1" dirty="0"/>
              <a:t>2022 plan </a:t>
            </a:r>
            <a:r>
              <a:rPr lang="en-US" sz="2000" dirty="0"/>
              <a:t>- $402 monthly dues plus $177/month special assessment</a:t>
            </a:r>
          </a:p>
          <a:p>
            <a:pPr algn="ctr"/>
            <a:r>
              <a:rPr lang="en-US" sz="2000" b="1" dirty="0"/>
              <a:t>2023 plan </a:t>
            </a:r>
            <a:r>
              <a:rPr lang="en-US" sz="2000" dirty="0"/>
              <a:t>- $402 monthly dues (</a:t>
            </a:r>
            <a:r>
              <a:rPr lang="en-US" sz="2000"/>
              <a:t>2022 dues) plus </a:t>
            </a:r>
            <a:r>
              <a:rPr lang="en-US" sz="2000" dirty="0"/>
              <a:t>$80 monthly dues </a:t>
            </a:r>
            <a:r>
              <a:rPr lang="en-US" sz="2000"/>
              <a:t>increase (2023) plus </a:t>
            </a:r>
            <a:r>
              <a:rPr lang="en-US" sz="2000" dirty="0"/>
              <a:t>$175/month special assessment</a:t>
            </a:r>
          </a:p>
        </p:txBody>
      </p:sp>
      <p:graphicFrame>
        <p:nvGraphicFramePr>
          <p:cNvPr id="5" name="Chart 4">
            <a:extLst>
              <a:ext uri="{FF2B5EF4-FFF2-40B4-BE49-F238E27FC236}">
                <a16:creationId xmlns:a16="http://schemas.microsoft.com/office/drawing/2014/main" id="{148B85F2-3307-ECB1-CA59-3E240E7056D0}"/>
              </a:ext>
            </a:extLst>
          </p:cNvPr>
          <p:cNvGraphicFramePr>
            <a:graphicFrameLocks/>
          </p:cNvGraphicFramePr>
          <p:nvPr>
            <p:extLst>
              <p:ext uri="{D42A27DB-BD31-4B8C-83A1-F6EECF244321}">
                <p14:modId xmlns:p14="http://schemas.microsoft.com/office/powerpoint/2010/main" val="1249690895"/>
              </p:ext>
            </p:extLst>
          </p:nvPr>
        </p:nvGraphicFramePr>
        <p:xfrm>
          <a:off x="1093694" y="1546695"/>
          <a:ext cx="9152965" cy="4050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1197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153E-E9FB-017A-FDB5-04A80BF10B14}"/>
              </a:ext>
            </a:extLst>
          </p:cNvPr>
          <p:cNvSpPr>
            <a:spLocks noGrp="1"/>
          </p:cNvSpPr>
          <p:nvPr>
            <p:ph type="title"/>
          </p:nvPr>
        </p:nvSpPr>
        <p:spPr/>
        <p:txBody>
          <a:bodyPr/>
          <a:lstStyle/>
          <a:p>
            <a:r>
              <a:rPr lang="en-US" dirty="0"/>
              <a:t>Voting Requirements</a:t>
            </a:r>
          </a:p>
        </p:txBody>
      </p:sp>
      <p:sp>
        <p:nvSpPr>
          <p:cNvPr id="3" name="Content Placeholder 2">
            <a:extLst>
              <a:ext uri="{FF2B5EF4-FFF2-40B4-BE49-F238E27FC236}">
                <a16:creationId xmlns:a16="http://schemas.microsoft.com/office/drawing/2014/main" id="{78895F19-8DDD-7A6D-FAE5-4F93A0648EA5}"/>
              </a:ext>
            </a:extLst>
          </p:cNvPr>
          <p:cNvSpPr>
            <a:spLocks noGrp="1"/>
          </p:cNvSpPr>
          <p:nvPr>
            <p:ph idx="1"/>
          </p:nvPr>
        </p:nvSpPr>
        <p:spPr/>
        <p:txBody>
          <a:bodyPr>
            <a:normAutofit/>
          </a:bodyPr>
          <a:lstStyle/>
          <a:p>
            <a:r>
              <a:rPr lang="en-US" sz="2400" dirty="0"/>
              <a:t>To approve an assessment, more than half of all the units must return a ballot, and more than half of the votes that are cast must be in favor of the assessment.</a:t>
            </a:r>
          </a:p>
          <a:p>
            <a:r>
              <a:rPr lang="en-US" sz="2400" dirty="0"/>
              <a:t>Stream House has 166 units, so that means at least 84 units must return ballots to establish minimum quorum needed just to be able to open and count ballots. Provided quorum is met, to approve the measure a majority of the votes that are cast must be “yes”.</a:t>
            </a:r>
          </a:p>
          <a:p>
            <a:pPr marL="0" indent="0">
              <a:buNone/>
            </a:pPr>
            <a:endParaRPr lang="en-US" dirty="0"/>
          </a:p>
        </p:txBody>
      </p:sp>
    </p:spTree>
    <p:extLst>
      <p:ext uri="{BB962C8B-B14F-4D97-AF65-F5344CB8AC3E}">
        <p14:creationId xmlns:p14="http://schemas.microsoft.com/office/powerpoint/2010/main" val="115089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D2EA-1507-7675-6DDD-E97A16B676B6}"/>
              </a:ext>
            </a:extLst>
          </p:cNvPr>
          <p:cNvSpPr>
            <a:spLocks noGrp="1"/>
          </p:cNvSpPr>
          <p:nvPr>
            <p:ph type="title"/>
          </p:nvPr>
        </p:nvSpPr>
        <p:spPr/>
        <p:txBody>
          <a:bodyPr/>
          <a:lstStyle/>
          <a:p>
            <a:r>
              <a:rPr lang="en-US" dirty="0"/>
              <a:t>IT’S ALL UP TO YOU ~ </a:t>
            </a:r>
            <a:r>
              <a:rPr lang="en-US" u="sng" dirty="0"/>
              <a:t>EACH</a:t>
            </a:r>
            <a:r>
              <a:rPr lang="en-US" dirty="0"/>
              <a:t> OF YOU!	</a:t>
            </a:r>
          </a:p>
        </p:txBody>
      </p:sp>
      <p:sp>
        <p:nvSpPr>
          <p:cNvPr id="3" name="Content Placeholder 2">
            <a:extLst>
              <a:ext uri="{FF2B5EF4-FFF2-40B4-BE49-F238E27FC236}">
                <a16:creationId xmlns:a16="http://schemas.microsoft.com/office/drawing/2014/main" id="{E7D514A7-3C03-AD92-2E69-A66166C84D6B}"/>
              </a:ext>
            </a:extLst>
          </p:cNvPr>
          <p:cNvSpPr>
            <a:spLocks noGrp="1"/>
          </p:cNvSpPr>
          <p:nvPr>
            <p:ph idx="1"/>
          </p:nvPr>
        </p:nvSpPr>
        <p:spPr/>
        <p:txBody>
          <a:bodyPr>
            <a:noAutofit/>
          </a:bodyPr>
          <a:lstStyle/>
          <a:p>
            <a:r>
              <a:rPr lang="en-US" sz="2400" u="sng" dirty="0"/>
              <a:t>We need your “Yes” vote!</a:t>
            </a:r>
          </a:p>
          <a:p>
            <a:r>
              <a:rPr lang="en-US" sz="2400" dirty="0"/>
              <a:t>We </a:t>
            </a:r>
            <a:r>
              <a:rPr lang="en-US" sz="2400" u="sng" dirty="0"/>
              <a:t>also</a:t>
            </a:r>
            <a:r>
              <a:rPr lang="en-US" sz="2400" dirty="0"/>
              <a:t> need your neighbors’ “YES” votes as well for this to pass</a:t>
            </a:r>
          </a:p>
          <a:p>
            <a:r>
              <a:rPr lang="en-US" sz="2400" dirty="0"/>
              <a:t>Ballots will be mailed to your home  on Monday, July 17, 2023</a:t>
            </a:r>
          </a:p>
          <a:p>
            <a:pPr marL="0" indent="0" algn="ctr">
              <a:buNone/>
            </a:pPr>
            <a:endParaRPr lang="en-US" sz="2400" dirty="0"/>
          </a:p>
          <a:p>
            <a:pPr marL="0" indent="0" algn="ctr">
              <a:buNone/>
            </a:pPr>
            <a:r>
              <a:rPr lang="en-US" sz="3200" dirty="0"/>
              <a:t>WE NEED YOUR HELP &amp; SUPPORT TO SOLVE THIS AS A COMMUNITY!</a:t>
            </a:r>
          </a:p>
        </p:txBody>
      </p:sp>
    </p:spTree>
    <p:extLst>
      <p:ext uri="{BB962C8B-B14F-4D97-AF65-F5344CB8AC3E}">
        <p14:creationId xmlns:p14="http://schemas.microsoft.com/office/powerpoint/2010/main" val="406200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D2EA-1507-7675-6DDD-E97A16B676B6}"/>
              </a:ext>
            </a:extLst>
          </p:cNvPr>
          <p:cNvSpPr>
            <a:spLocks noGrp="1"/>
          </p:cNvSpPr>
          <p:nvPr>
            <p:ph type="title"/>
          </p:nvPr>
        </p:nvSpPr>
        <p:spPr/>
        <p:txBody>
          <a:bodyPr>
            <a:normAutofit/>
          </a:bodyPr>
          <a:lstStyle/>
          <a:p>
            <a:r>
              <a:rPr lang="en-US" dirty="0"/>
              <a:t>Questions?</a:t>
            </a:r>
          </a:p>
        </p:txBody>
      </p:sp>
      <p:sp>
        <p:nvSpPr>
          <p:cNvPr id="3" name="Content Placeholder 2">
            <a:extLst>
              <a:ext uri="{FF2B5EF4-FFF2-40B4-BE49-F238E27FC236}">
                <a16:creationId xmlns:a16="http://schemas.microsoft.com/office/drawing/2014/main" id="{E7D514A7-3C03-AD92-2E69-A66166C84D6B}"/>
              </a:ext>
            </a:extLst>
          </p:cNvPr>
          <p:cNvSpPr>
            <a:spLocks noGrp="1"/>
          </p:cNvSpPr>
          <p:nvPr>
            <p:ph idx="1"/>
          </p:nvPr>
        </p:nvSpPr>
        <p:spPr/>
        <p:txBody>
          <a:bodyPr>
            <a:noAutofit/>
          </a:bodyPr>
          <a:lstStyle/>
          <a:p>
            <a:r>
              <a:rPr lang="en-US" sz="2400" dirty="0"/>
              <a:t>To raise your hand on Zoom</a:t>
            </a:r>
          </a:p>
          <a:p>
            <a:pPr lvl="1"/>
            <a:r>
              <a:rPr lang="en-US" sz="2400" dirty="0"/>
              <a:t>Click “reactions” at the bottom of your screen </a:t>
            </a:r>
          </a:p>
          <a:p>
            <a:pPr lvl="2"/>
            <a:r>
              <a:rPr lang="en-US" sz="2400" dirty="0"/>
              <a:t>Click “raise your hand”</a:t>
            </a:r>
          </a:p>
          <a:p>
            <a:pPr lvl="2"/>
            <a:endParaRPr lang="en-US" sz="2400" dirty="0"/>
          </a:p>
          <a:p>
            <a:r>
              <a:rPr lang="en-US" sz="2400" dirty="0"/>
              <a:t>To raise your hand on the phone</a:t>
            </a:r>
          </a:p>
          <a:p>
            <a:pPr lvl="1"/>
            <a:r>
              <a:rPr lang="en-US" sz="2400" dirty="0"/>
              <a:t>Press *9</a:t>
            </a:r>
          </a:p>
        </p:txBody>
      </p:sp>
    </p:spTree>
    <p:extLst>
      <p:ext uri="{BB962C8B-B14F-4D97-AF65-F5344CB8AC3E}">
        <p14:creationId xmlns:p14="http://schemas.microsoft.com/office/powerpoint/2010/main" val="4013310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FC30-65A3-CB43-20AC-725ED18EAF2F}"/>
              </a:ext>
            </a:extLst>
          </p:cNvPr>
          <p:cNvSpPr>
            <a:spLocks noGrp="1"/>
          </p:cNvSpPr>
          <p:nvPr>
            <p:ph type="title"/>
          </p:nvPr>
        </p:nvSpPr>
        <p:spPr/>
        <p:txBody>
          <a:bodyPr/>
          <a:lstStyle/>
          <a:p>
            <a:r>
              <a:rPr lang="en-US" dirty="0"/>
              <a:t>In Person Meet &amp; Greet	</a:t>
            </a:r>
          </a:p>
        </p:txBody>
      </p:sp>
      <p:sp>
        <p:nvSpPr>
          <p:cNvPr id="3" name="Content Placeholder 2">
            <a:extLst>
              <a:ext uri="{FF2B5EF4-FFF2-40B4-BE49-F238E27FC236}">
                <a16:creationId xmlns:a16="http://schemas.microsoft.com/office/drawing/2014/main" id="{91624473-1C2C-E7CB-2421-84FD05CCC779}"/>
              </a:ext>
            </a:extLst>
          </p:cNvPr>
          <p:cNvSpPr>
            <a:spLocks noGrp="1"/>
          </p:cNvSpPr>
          <p:nvPr>
            <p:ph idx="1"/>
          </p:nvPr>
        </p:nvSpPr>
        <p:spPr/>
        <p:txBody>
          <a:bodyPr>
            <a:normAutofit/>
          </a:bodyPr>
          <a:lstStyle/>
          <a:p>
            <a:pPr>
              <a:spcAft>
                <a:spcPts val="900"/>
              </a:spcAft>
            </a:pPr>
            <a:r>
              <a:rPr lang="en-US" sz="2400" dirty="0"/>
              <a:t>What – Pizza social to discuss project plan and voting</a:t>
            </a:r>
          </a:p>
          <a:p>
            <a:pPr>
              <a:spcAft>
                <a:spcPts val="900"/>
              </a:spcAft>
            </a:pPr>
            <a:r>
              <a:rPr lang="en-US" sz="2400" dirty="0"/>
              <a:t>When – Wednesday, July 26</a:t>
            </a:r>
            <a:r>
              <a:rPr lang="en-US" sz="2400" baseline="30000" dirty="0"/>
              <a:t>th</a:t>
            </a:r>
            <a:r>
              <a:rPr lang="en-US" sz="2400" dirty="0"/>
              <a:t> at 5:30 PM – 7:30 PM</a:t>
            </a:r>
          </a:p>
          <a:p>
            <a:pPr>
              <a:spcAft>
                <a:spcPts val="900"/>
              </a:spcAft>
            </a:pPr>
            <a:r>
              <a:rPr lang="en-US" sz="2400" dirty="0"/>
              <a:t>Where - Villeurbänne Pool (260 N. Singingwood St Orange, CA 92869)</a:t>
            </a:r>
          </a:p>
          <a:p>
            <a:pPr>
              <a:spcAft>
                <a:spcPts val="900"/>
              </a:spcAft>
            </a:pPr>
            <a:r>
              <a:rPr lang="en-US" sz="2400" dirty="0"/>
              <a:t>Why – Answer any questions relating to the loan vote</a:t>
            </a:r>
          </a:p>
        </p:txBody>
      </p:sp>
    </p:spTree>
    <p:extLst>
      <p:ext uri="{BB962C8B-B14F-4D97-AF65-F5344CB8AC3E}">
        <p14:creationId xmlns:p14="http://schemas.microsoft.com/office/powerpoint/2010/main" val="294126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8085-1FFF-44DD-A144-D794D923CF00}"/>
              </a:ext>
            </a:extLst>
          </p:cNvPr>
          <p:cNvSpPr>
            <a:spLocks noGrp="1"/>
          </p:cNvSpPr>
          <p:nvPr>
            <p:ph type="title"/>
          </p:nvPr>
        </p:nvSpPr>
        <p:spPr>
          <a:xfrm>
            <a:off x="1066800" y="642594"/>
            <a:ext cx="10058400" cy="1371600"/>
          </a:xfrm>
        </p:spPr>
        <p:txBody>
          <a:bodyPr>
            <a:normAutofit/>
          </a:bodyPr>
          <a:lstStyle/>
          <a:p>
            <a:pPr algn="ctr"/>
            <a:r>
              <a:rPr lang="en-US" dirty="0"/>
              <a:t>Why Are We Here?</a:t>
            </a:r>
          </a:p>
        </p:txBody>
      </p:sp>
      <p:graphicFrame>
        <p:nvGraphicFramePr>
          <p:cNvPr id="5" name="Content Placeholder 2" descr="SmartArt Process Diagram">
            <a:extLst>
              <a:ext uri="{FF2B5EF4-FFF2-40B4-BE49-F238E27FC236}">
                <a16:creationId xmlns:a16="http://schemas.microsoft.com/office/drawing/2014/main" id="{60233515-42BF-4401-AB7F-458C06159D34}"/>
              </a:ext>
            </a:extLst>
          </p:cNvPr>
          <p:cNvGraphicFramePr>
            <a:graphicFrameLocks noGrp="1"/>
          </p:cNvGraphicFramePr>
          <p:nvPr>
            <p:ph idx="1"/>
            <p:extLst>
              <p:ext uri="{D42A27DB-BD31-4B8C-83A1-F6EECF244321}">
                <p14:modId xmlns:p14="http://schemas.microsoft.com/office/powerpoint/2010/main" val="1086734059"/>
              </p:ext>
            </p:extLst>
          </p:nvPr>
        </p:nvGraphicFramePr>
        <p:xfrm>
          <a:off x="1267162" y="2276475"/>
          <a:ext cx="9391314" cy="3685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377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B871-83F2-CE45-362A-A94825C1B8EB}"/>
              </a:ext>
            </a:extLst>
          </p:cNvPr>
          <p:cNvSpPr>
            <a:spLocks noGrp="1"/>
          </p:cNvSpPr>
          <p:nvPr>
            <p:ph type="ctrTitle"/>
          </p:nvPr>
        </p:nvSpPr>
        <p:spPr/>
        <p:txBody>
          <a:bodyPr/>
          <a:lstStyle/>
          <a:p>
            <a:pPr algn="ctr"/>
            <a:r>
              <a:rPr lang="en-US" dirty="0"/>
              <a:t>01 ROOFS</a:t>
            </a:r>
          </a:p>
        </p:txBody>
      </p:sp>
      <p:sp>
        <p:nvSpPr>
          <p:cNvPr id="3" name="Content Placeholder 2">
            <a:extLst>
              <a:ext uri="{FF2B5EF4-FFF2-40B4-BE49-F238E27FC236}">
                <a16:creationId xmlns:a16="http://schemas.microsoft.com/office/drawing/2014/main" id="{87F67590-582B-9AF8-067C-3BF8F218289F}"/>
              </a:ext>
            </a:extLst>
          </p:cNvPr>
          <p:cNvSpPr>
            <a:spLocks noGrp="1"/>
          </p:cNvSpPr>
          <p:nvPr>
            <p:ph type="subTitle" idx="1"/>
          </p:nvPr>
        </p:nvSpPr>
        <p:spPr>
          <a:xfrm>
            <a:off x="1629101" y="4531450"/>
            <a:ext cx="8936846" cy="457201"/>
          </a:xfrm>
        </p:spPr>
        <p:txBody>
          <a:bodyPr>
            <a:normAutofit fontScale="25000" lnSpcReduction="20000"/>
          </a:bodyPr>
          <a:lstStyle/>
          <a:p>
            <a:r>
              <a:rPr lang="en-US" sz="9600" dirty="0">
                <a:ea typeface="Times New Roman" panose="02020603050405020304" pitchFamily="18" charset="0"/>
              </a:rPr>
              <a:t>Flat roofs are beyond their useful life</a:t>
            </a:r>
            <a:endParaRPr lang="en-US" sz="96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95413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28C2-323A-44CB-607D-C89B71BDA7B5}"/>
              </a:ext>
            </a:extLst>
          </p:cNvPr>
          <p:cNvSpPr>
            <a:spLocks noGrp="1"/>
          </p:cNvSpPr>
          <p:nvPr>
            <p:ph type="title"/>
          </p:nvPr>
        </p:nvSpPr>
        <p:spPr/>
        <p:txBody>
          <a:bodyPr/>
          <a:lstStyle/>
          <a:p>
            <a:r>
              <a:rPr lang="en-US" dirty="0"/>
              <a:t>Current Roof Condition</a:t>
            </a:r>
          </a:p>
        </p:txBody>
      </p:sp>
      <p:sp>
        <p:nvSpPr>
          <p:cNvPr id="3" name="Content Placeholder 2">
            <a:extLst>
              <a:ext uri="{FF2B5EF4-FFF2-40B4-BE49-F238E27FC236}">
                <a16:creationId xmlns:a16="http://schemas.microsoft.com/office/drawing/2014/main" id="{1E18866A-4B49-0FEB-C5DF-29E2F6E9E2BF}"/>
              </a:ext>
            </a:extLst>
          </p:cNvPr>
          <p:cNvSpPr>
            <a:spLocks noGrp="1"/>
          </p:cNvSpPr>
          <p:nvPr>
            <p:ph sz="half" idx="1"/>
          </p:nvPr>
        </p:nvSpPr>
        <p:spPr>
          <a:xfrm>
            <a:off x="838199" y="1825625"/>
            <a:ext cx="10974859" cy="4351338"/>
          </a:xfrm>
        </p:spPr>
        <p:txBody>
          <a:bodyPr>
            <a:normAutofit/>
          </a:bodyPr>
          <a:lstStyle/>
          <a:p>
            <a:r>
              <a:rPr lang="en-US" sz="2800" dirty="0"/>
              <a:t>Poor – very poor</a:t>
            </a:r>
          </a:p>
          <a:p>
            <a:pPr lvl="1"/>
            <a:r>
              <a:rPr lang="en-US" sz="2400" dirty="0"/>
              <a:t>Well past useable life</a:t>
            </a:r>
          </a:p>
          <a:p>
            <a:pPr marL="274320" lvl="1" indent="0">
              <a:buNone/>
            </a:pPr>
            <a:endParaRPr lang="en-US" sz="2400" dirty="0"/>
          </a:p>
          <a:p>
            <a:r>
              <a:rPr lang="en-US" sz="2800" dirty="0"/>
              <a:t>Multiple roof systems</a:t>
            </a:r>
          </a:p>
          <a:p>
            <a:pPr lvl="1"/>
            <a:r>
              <a:rPr lang="en-US" sz="2400" dirty="0"/>
              <a:t>Built-up Roofing Systems (hot mop roofs)</a:t>
            </a:r>
          </a:p>
          <a:p>
            <a:pPr lvl="1"/>
            <a:r>
              <a:rPr lang="en-US" sz="2400" dirty="0"/>
              <a:t>Torch down roofs</a:t>
            </a:r>
          </a:p>
          <a:p>
            <a:pPr lvl="1"/>
            <a:r>
              <a:rPr lang="en-US" sz="2400" dirty="0"/>
              <a:t>Coatings on both (stop-gap measure)</a:t>
            </a:r>
          </a:p>
          <a:p>
            <a:pPr lvl="1"/>
            <a:endParaRPr lang="en-US" dirty="0">
              <a:highlight>
                <a:srgbClr val="FFFF00"/>
              </a:highlight>
            </a:endParaRPr>
          </a:p>
        </p:txBody>
      </p:sp>
    </p:spTree>
    <p:extLst>
      <p:ext uri="{BB962C8B-B14F-4D97-AF65-F5344CB8AC3E}">
        <p14:creationId xmlns:p14="http://schemas.microsoft.com/office/powerpoint/2010/main" val="365041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B5EDB3-A379-93A5-7073-55C5AE0DAD3E}"/>
              </a:ext>
            </a:extLst>
          </p:cNvPr>
          <p:cNvSpPr>
            <a:spLocks noGrp="1"/>
          </p:cNvSpPr>
          <p:nvPr>
            <p:ph type="title"/>
          </p:nvPr>
        </p:nvSpPr>
        <p:spPr/>
        <p:txBody>
          <a:bodyPr/>
          <a:lstStyle/>
          <a:p>
            <a:r>
              <a:rPr lang="en-US" dirty="0"/>
              <a:t>McCarthy Roofing roll-on coating</a:t>
            </a:r>
          </a:p>
        </p:txBody>
      </p:sp>
      <p:sp>
        <p:nvSpPr>
          <p:cNvPr id="6" name="Content Placeholder 5">
            <a:extLst>
              <a:ext uri="{FF2B5EF4-FFF2-40B4-BE49-F238E27FC236}">
                <a16:creationId xmlns:a16="http://schemas.microsoft.com/office/drawing/2014/main" id="{310A5A26-FAD8-4B4D-1279-61933ADD0666}"/>
              </a:ext>
            </a:extLst>
          </p:cNvPr>
          <p:cNvSpPr>
            <a:spLocks noGrp="1"/>
          </p:cNvSpPr>
          <p:nvPr>
            <p:ph idx="1"/>
          </p:nvPr>
        </p:nvSpPr>
        <p:spPr/>
        <p:txBody>
          <a:bodyPr>
            <a:normAutofit fontScale="47500" lnSpcReduction="20000"/>
          </a:bodyPr>
          <a:lstStyle/>
          <a:p>
            <a:r>
              <a:rPr lang="en-US" sz="4800" dirty="0"/>
              <a:t>No flat roofs in the community have been replaced within the last 20+ years</a:t>
            </a:r>
          </a:p>
          <a:p>
            <a:r>
              <a:rPr lang="en-US" sz="4800" dirty="0"/>
              <a:t>A temporary roll-on coating was applied by McCarthy Roofing as a stop-gap measure</a:t>
            </a:r>
          </a:p>
          <a:p>
            <a:pPr lvl="1"/>
            <a:r>
              <a:rPr lang="en-US" sz="4500" dirty="0"/>
              <a:t>190 Singingwood #11,</a:t>
            </a:r>
          </a:p>
          <a:p>
            <a:pPr lvl="1"/>
            <a:r>
              <a:rPr lang="en-US" sz="4500" dirty="0"/>
              <a:t>190 Singingwood #12</a:t>
            </a:r>
          </a:p>
          <a:p>
            <a:pPr lvl="1"/>
            <a:r>
              <a:rPr lang="en-US" sz="4500" dirty="0"/>
              <a:t>204 Singingwood #2</a:t>
            </a:r>
          </a:p>
          <a:p>
            <a:pPr lvl="1"/>
            <a:r>
              <a:rPr lang="en-US" sz="4500" dirty="0"/>
              <a:t>5727 Stillwater #11</a:t>
            </a:r>
          </a:p>
          <a:p>
            <a:pPr lvl="1"/>
            <a:r>
              <a:rPr lang="en-US" sz="4500" dirty="0"/>
              <a:t>5846 Creekside #9</a:t>
            </a:r>
          </a:p>
          <a:p>
            <a:pPr lvl="1"/>
            <a:r>
              <a:rPr lang="en-US" sz="4500" dirty="0"/>
              <a:t>190 Singingwood #14</a:t>
            </a:r>
          </a:p>
          <a:p>
            <a:pPr lvl="1"/>
            <a:r>
              <a:rPr lang="en-US" sz="4500" dirty="0"/>
              <a:t>178 Singingwood #2</a:t>
            </a:r>
          </a:p>
          <a:p>
            <a:pPr marL="274320" lvl="1" indent="0">
              <a:buNone/>
            </a:pPr>
            <a:endParaRPr lang="en-US" dirty="0"/>
          </a:p>
        </p:txBody>
      </p:sp>
    </p:spTree>
    <p:extLst>
      <p:ext uri="{BB962C8B-B14F-4D97-AF65-F5344CB8AC3E}">
        <p14:creationId xmlns:p14="http://schemas.microsoft.com/office/powerpoint/2010/main" val="206172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28C2-323A-44CB-607D-C89B71BDA7B5}"/>
              </a:ext>
            </a:extLst>
          </p:cNvPr>
          <p:cNvSpPr>
            <a:spLocks noGrp="1"/>
          </p:cNvSpPr>
          <p:nvPr>
            <p:ph type="title"/>
          </p:nvPr>
        </p:nvSpPr>
        <p:spPr>
          <a:xfrm>
            <a:off x="607325" y="4741948"/>
            <a:ext cx="10825663" cy="862031"/>
          </a:xfrm>
        </p:spPr>
        <p:txBody>
          <a:bodyPr vert="horz" lIns="91440" tIns="45720" rIns="91440" bIns="45720" rtlCol="0" anchor="b">
            <a:normAutofit/>
          </a:bodyPr>
          <a:lstStyle/>
          <a:p>
            <a:pPr algn="ctr"/>
            <a:r>
              <a:rPr lang="en-US" sz="5400" kern="1200" dirty="0">
                <a:solidFill>
                  <a:schemeClr val="tx1">
                    <a:lumMod val="95000"/>
                    <a:lumOff val="5000"/>
                  </a:schemeClr>
                </a:solidFill>
                <a:latin typeface="+mj-lt"/>
                <a:ea typeface="+mj-ea"/>
                <a:cs typeface="+mj-cs"/>
              </a:rPr>
              <a:t>Condition of roll-on coating</a:t>
            </a:r>
          </a:p>
        </p:txBody>
      </p:sp>
      <p:pic>
        <p:nvPicPr>
          <p:cNvPr id="14" name="Picture 13" descr="A picture containing stone, building material&#10;&#10;Description automatically generated">
            <a:extLst>
              <a:ext uri="{FF2B5EF4-FFF2-40B4-BE49-F238E27FC236}">
                <a16:creationId xmlns:a16="http://schemas.microsoft.com/office/drawing/2014/main" id="{D027669C-759D-769E-EDDE-E7FEB3502D7C}"/>
              </a:ext>
            </a:extLst>
          </p:cNvPr>
          <p:cNvPicPr>
            <a:picLocks noChangeAspect="1"/>
          </p:cNvPicPr>
          <p:nvPr/>
        </p:nvPicPr>
        <p:blipFill rotWithShape="1">
          <a:blip r:embed="rId2">
            <a:extLst>
              <a:ext uri="{28A0092B-C50C-407E-A947-70E740481C1C}">
                <a14:useLocalDpi xmlns:a14="http://schemas.microsoft.com/office/drawing/2010/main" val="0"/>
              </a:ext>
            </a:extLst>
          </a:blip>
          <a:srcRect t="1251" r="3" b="4530"/>
          <a:stretch/>
        </p:blipFill>
        <p:spPr>
          <a:xfrm>
            <a:off x="307840" y="321733"/>
            <a:ext cx="3793472"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outdoor, ground, concrete, cement&#10;&#10;Description automatically generated">
            <a:extLst>
              <a:ext uri="{FF2B5EF4-FFF2-40B4-BE49-F238E27FC236}">
                <a16:creationId xmlns:a16="http://schemas.microsoft.com/office/drawing/2014/main" id="{E070806A-4B70-D85B-5E80-925345F63D90}"/>
              </a:ext>
            </a:extLst>
          </p:cNvPr>
          <p:cNvPicPr>
            <a:picLocks noChangeAspect="1"/>
          </p:cNvPicPr>
          <p:nvPr/>
        </p:nvPicPr>
        <p:blipFill rotWithShape="1">
          <a:blip r:embed="rId3">
            <a:extLst>
              <a:ext uri="{28A0092B-C50C-407E-A947-70E740481C1C}">
                <a14:useLocalDpi xmlns:a14="http://schemas.microsoft.com/office/drawing/2010/main" val="0"/>
              </a:ext>
            </a:extLst>
          </a:blip>
          <a:srcRect r="1" b="5880"/>
          <a:stretch/>
        </p:blipFill>
        <p:spPr>
          <a:xfrm>
            <a:off x="4194959" y="321735"/>
            <a:ext cx="379757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road, outdoor, stone&#10;&#10;Description automatically generated">
            <a:extLst>
              <a:ext uri="{FF2B5EF4-FFF2-40B4-BE49-F238E27FC236}">
                <a16:creationId xmlns:a16="http://schemas.microsoft.com/office/drawing/2014/main" id="{640738E8-13D7-2B86-02AF-6B734989FBBD}"/>
              </a:ext>
            </a:extLst>
          </p:cNvPr>
          <p:cNvPicPr>
            <a:picLocks noChangeAspect="1"/>
          </p:cNvPicPr>
          <p:nvPr/>
        </p:nvPicPr>
        <p:blipFill rotWithShape="1">
          <a:blip r:embed="rId4">
            <a:extLst>
              <a:ext uri="{28A0092B-C50C-407E-A947-70E740481C1C}">
                <a14:useLocalDpi xmlns:a14="http://schemas.microsoft.com/office/drawing/2010/main" val="0"/>
              </a:ext>
            </a:extLst>
          </a:blip>
          <a:srcRect t="5889"/>
          <a:stretch/>
        </p:blipFill>
        <p:spPr>
          <a:xfrm>
            <a:off x="8090690" y="321734"/>
            <a:ext cx="3797984" cy="201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icture containing ground, outdoor, hole, concrete&#10;&#10;Description automatically generated">
            <a:extLst>
              <a:ext uri="{FF2B5EF4-FFF2-40B4-BE49-F238E27FC236}">
                <a16:creationId xmlns:a16="http://schemas.microsoft.com/office/drawing/2014/main" id="{0CF4853C-4678-70A1-BDA4-F994E1ABB160}"/>
              </a:ext>
            </a:extLst>
          </p:cNvPr>
          <p:cNvPicPr>
            <a:picLocks noChangeAspect="1"/>
          </p:cNvPicPr>
          <p:nvPr/>
        </p:nvPicPr>
        <p:blipFill rotWithShape="1">
          <a:blip r:embed="rId5">
            <a:extLst>
              <a:ext uri="{28A0092B-C50C-407E-A947-70E740481C1C}">
                <a14:useLocalDpi xmlns:a14="http://schemas.microsoft.com/office/drawing/2010/main" val="0"/>
              </a:ext>
            </a:extLst>
          </a:blip>
          <a:srcRect t="5809" r="1" b="1"/>
          <a:stretch/>
        </p:blipFill>
        <p:spPr>
          <a:xfrm>
            <a:off x="307840" y="2423723"/>
            <a:ext cx="379476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icture containing ground, outdoor, stone, hole&#10;&#10;Description automatically generated">
            <a:extLst>
              <a:ext uri="{FF2B5EF4-FFF2-40B4-BE49-F238E27FC236}">
                <a16:creationId xmlns:a16="http://schemas.microsoft.com/office/drawing/2014/main" id="{B29B7F0D-D380-9A93-0963-CC6429B20671}"/>
              </a:ext>
            </a:extLst>
          </p:cNvPr>
          <p:cNvPicPr>
            <a:picLocks noChangeAspect="1"/>
          </p:cNvPicPr>
          <p:nvPr/>
        </p:nvPicPr>
        <p:blipFill rotWithShape="1">
          <a:blip r:embed="rId6">
            <a:extLst>
              <a:ext uri="{28A0092B-C50C-407E-A947-70E740481C1C}">
                <a14:useLocalDpi xmlns:a14="http://schemas.microsoft.com/office/drawing/2010/main" val="0"/>
              </a:ext>
            </a:extLst>
          </a:blip>
          <a:srcRect t="74" r="1" b="5584"/>
          <a:stretch/>
        </p:blipFill>
        <p:spPr>
          <a:xfrm>
            <a:off x="4190180" y="2422095"/>
            <a:ext cx="3794760" cy="201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hand holding a piece of wood&#10;&#10;Description automatically generated with low confidence">
            <a:extLst>
              <a:ext uri="{FF2B5EF4-FFF2-40B4-BE49-F238E27FC236}">
                <a16:creationId xmlns:a16="http://schemas.microsoft.com/office/drawing/2014/main" id="{F94FF606-7A0D-F788-4C8E-D7D9C444625B}"/>
              </a:ext>
            </a:extLst>
          </p:cNvPr>
          <p:cNvPicPr>
            <a:picLocks noChangeAspect="1"/>
          </p:cNvPicPr>
          <p:nvPr/>
        </p:nvPicPr>
        <p:blipFill rotWithShape="1">
          <a:blip r:embed="rId7">
            <a:extLst>
              <a:ext uri="{28A0092B-C50C-407E-A947-70E740481C1C}">
                <a14:useLocalDpi xmlns:a14="http://schemas.microsoft.com/office/drawing/2010/main" val="0"/>
              </a:ext>
            </a:extLst>
          </a:blip>
          <a:srcRect r="1" b="5810"/>
          <a:stretch/>
        </p:blipFill>
        <p:spPr>
          <a:xfrm>
            <a:off x="8093394" y="2422097"/>
            <a:ext cx="379476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07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nature, shore&#10;&#10;Description automatically generated">
            <a:extLst>
              <a:ext uri="{FF2B5EF4-FFF2-40B4-BE49-F238E27FC236}">
                <a16:creationId xmlns:a16="http://schemas.microsoft.com/office/drawing/2014/main" id="{69F616C5-C64F-783D-D79E-2CF35CC6361B}"/>
              </a:ext>
            </a:extLst>
          </p:cNvPr>
          <p:cNvPicPr>
            <a:picLocks noChangeAspect="1"/>
          </p:cNvPicPr>
          <p:nvPr/>
        </p:nvPicPr>
        <p:blipFill rotWithShape="1">
          <a:blip r:embed="rId2">
            <a:extLst>
              <a:ext uri="{28A0092B-C50C-407E-A947-70E740481C1C}">
                <a14:useLocalDpi xmlns:a14="http://schemas.microsoft.com/office/drawing/2010/main" val="0"/>
              </a:ext>
            </a:extLst>
          </a:blip>
          <a:srcRect t="1359" r="1" b="4521"/>
          <a:stretch/>
        </p:blipFill>
        <p:spPr>
          <a:xfrm>
            <a:off x="317636" y="321734"/>
            <a:ext cx="3797570" cy="2010551"/>
          </a:xfrm>
          <a:prstGeom prst="rect">
            <a:avLst/>
          </a:prstGeom>
        </p:spPr>
      </p:pic>
      <p:pic>
        <p:nvPicPr>
          <p:cNvPr id="10" name="Picture 9" descr="A picture containing outdoor, ground, sidewalk, curb&#10;&#10;Description automatically generated">
            <a:extLst>
              <a:ext uri="{FF2B5EF4-FFF2-40B4-BE49-F238E27FC236}">
                <a16:creationId xmlns:a16="http://schemas.microsoft.com/office/drawing/2014/main" id="{72030202-6D13-8AFE-A1E9-6E2EF7A23A94}"/>
              </a:ext>
            </a:extLst>
          </p:cNvPr>
          <p:cNvPicPr>
            <a:picLocks noChangeAspect="1"/>
          </p:cNvPicPr>
          <p:nvPr/>
        </p:nvPicPr>
        <p:blipFill rotWithShape="1">
          <a:blip r:embed="rId3">
            <a:extLst>
              <a:ext uri="{28A0092B-C50C-407E-A947-70E740481C1C}">
                <a14:useLocalDpi xmlns:a14="http://schemas.microsoft.com/office/drawing/2010/main" val="0"/>
              </a:ext>
            </a:extLst>
          </a:blip>
          <a:srcRect l="14371" r="33729" b="2"/>
          <a:stretch/>
        </p:blipFill>
        <p:spPr>
          <a:xfrm>
            <a:off x="4202549" y="321732"/>
            <a:ext cx="3793472" cy="4111323"/>
          </a:xfrm>
          <a:prstGeom prst="rect">
            <a:avLst/>
          </a:prstGeom>
        </p:spPr>
      </p:pic>
      <p:pic>
        <p:nvPicPr>
          <p:cNvPr id="8" name="Picture 7" descr="A picture containing outdoor, ground, way, curb&#10;&#10;Description automatically generated">
            <a:extLst>
              <a:ext uri="{FF2B5EF4-FFF2-40B4-BE49-F238E27FC236}">
                <a16:creationId xmlns:a16="http://schemas.microsoft.com/office/drawing/2014/main" id="{0C885B02-3092-D556-E444-560D87BE5B68}"/>
              </a:ext>
            </a:extLst>
          </p:cNvPr>
          <p:cNvPicPr>
            <a:picLocks noChangeAspect="1"/>
          </p:cNvPicPr>
          <p:nvPr/>
        </p:nvPicPr>
        <p:blipFill rotWithShape="1">
          <a:blip r:embed="rId4">
            <a:extLst>
              <a:ext uri="{28A0092B-C50C-407E-A947-70E740481C1C}">
                <a14:useLocalDpi xmlns:a14="http://schemas.microsoft.com/office/drawing/2010/main" val="0"/>
              </a:ext>
            </a:extLst>
          </a:blip>
          <a:srcRect b="5890"/>
          <a:stretch/>
        </p:blipFill>
        <p:spPr>
          <a:xfrm>
            <a:off x="8086176" y="321733"/>
            <a:ext cx="3797984" cy="2010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outdoor&#10;&#10;Description automatically generated">
            <a:extLst>
              <a:ext uri="{FF2B5EF4-FFF2-40B4-BE49-F238E27FC236}">
                <a16:creationId xmlns:a16="http://schemas.microsoft.com/office/drawing/2014/main" id="{77608E6A-98C2-19E9-E80F-0F6F443C69BE}"/>
              </a:ext>
            </a:extLst>
          </p:cNvPr>
          <p:cNvPicPr>
            <a:picLocks noChangeAspect="1"/>
          </p:cNvPicPr>
          <p:nvPr/>
        </p:nvPicPr>
        <p:blipFill rotWithShape="1">
          <a:blip r:embed="rId5">
            <a:extLst>
              <a:ext uri="{28A0092B-C50C-407E-A947-70E740481C1C}">
                <a14:useLocalDpi xmlns:a14="http://schemas.microsoft.com/office/drawing/2010/main" val="0"/>
              </a:ext>
            </a:extLst>
          </a:blip>
          <a:srcRect r="1" b="5658"/>
          <a:stretch/>
        </p:blipFill>
        <p:spPr>
          <a:xfrm>
            <a:off x="317634" y="2422097"/>
            <a:ext cx="3794760" cy="201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outdoor, bathtub, vessel&#10;&#10;Description automatically generated">
            <a:extLst>
              <a:ext uri="{FF2B5EF4-FFF2-40B4-BE49-F238E27FC236}">
                <a16:creationId xmlns:a16="http://schemas.microsoft.com/office/drawing/2014/main" id="{89E5A392-7E2A-094F-D5CB-6254CD970EEB}"/>
              </a:ext>
            </a:extLst>
          </p:cNvPr>
          <p:cNvPicPr>
            <a:picLocks noChangeAspect="1"/>
          </p:cNvPicPr>
          <p:nvPr/>
        </p:nvPicPr>
        <p:blipFill rotWithShape="1">
          <a:blip r:embed="rId6">
            <a:extLst>
              <a:ext uri="{28A0092B-C50C-407E-A947-70E740481C1C}">
                <a14:useLocalDpi xmlns:a14="http://schemas.microsoft.com/office/drawing/2010/main" val="0"/>
              </a:ext>
            </a:extLst>
          </a:blip>
          <a:srcRect b="6339"/>
          <a:stretch/>
        </p:blipFill>
        <p:spPr>
          <a:xfrm>
            <a:off x="8082952" y="2431705"/>
            <a:ext cx="3797983" cy="2000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icture containing text, ground, outdoor, concrete&#10;&#10;Description automatically generated">
            <a:extLst>
              <a:ext uri="{FF2B5EF4-FFF2-40B4-BE49-F238E27FC236}">
                <a16:creationId xmlns:a16="http://schemas.microsoft.com/office/drawing/2014/main" id="{09CF78C8-392F-4236-27AA-3A2D6A789E7D}"/>
              </a:ext>
            </a:extLst>
          </p:cNvPr>
          <p:cNvPicPr>
            <a:picLocks noChangeAspect="1"/>
          </p:cNvPicPr>
          <p:nvPr/>
        </p:nvPicPr>
        <p:blipFill rotWithShape="1">
          <a:blip r:embed="rId7">
            <a:extLst>
              <a:ext uri="{28A0092B-C50C-407E-A947-70E740481C1C}">
                <a14:useLocalDpi xmlns:a14="http://schemas.microsoft.com/office/drawing/2010/main" val="0"/>
              </a:ext>
            </a:extLst>
          </a:blip>
          <a:srcRect t="5809" r="1" b="1"/>
          <a:stretch/>
        </p:blipFill>
        <p:spPr>
          <a:xfrm>
            <a:off x="317634" y="4525716"/>
            <a:ext cx="379476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9C9AC342-0A9E-0419-CC0C-77B531CFB75D}"/>
              </a:ext>
            </a:extLst>
          </p:cNvPr>
          <p:cNvSpPr txBox="1">
            <a:spLocks/>
          </p:cNvSpPr>
          <p:nvPr/>
        </p:nvSpPr>
        <p:spPr>
          <a:xfrm>
            <a:off x="4160109" y="4864963"/>
            <a:ext cx="7671819" cy="101205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a:lstStyle>
          <a:p>
            <a:pPr algn="ctr"/>
            <a:r>
              <a:rPr lang="en-US" sz="5400" dirty="0">
                <a:solidFill>
                  <a:schemeClr val="tx1">
                    <a:lumMod val="95000"/>
                    <a:lumOff val="5000"/>
                  </a:schemeClr>
                </a:solidFill>
                <a:ea typeface="+mj-ea"/>
                <a:cs typeface="+mj-cs"/>
              </a:rPr>
              <a:t>Roll-on coating continued</a:t>
            </a:r>
          </a:p>
        </p:txBody>
      </p:sp>
      <p:pic>
        <p:nvPicPr>
          <p:cNvPr id="9" name="Picture 8" descr="A picture containing ground, outdoor, nature, shore&#10;&#10;Description automatically generated">
            <a:extLst>
              <a:ext uri="{FF2B5EF4-FFF2-40B4-BE49-F238E27FC236}">
                <a16:creationId xmlns:a16="http://schemas.microsoft.com/office/drawing/2014/main" id="{F4D6CF64-6514-1AD3-95DC-2055442690B0}"/>
              </a:ext>
            </a:extLst>
          </p:cNvPr>
          <p:cNvPicPr>
            <a:picLocks noChangeAspect="1"/>
          </p:cNvPicPr>
          <p:nvPr/>
        </p:nvPicPr>
        <p:blipFill rotWithShape="1">
          <a:blip r:embed="rId2">
            <a:extLst>
              <a:ext uri="{28A0092B-C50C-407E-A947-70E740481C1C}">
                <a14:useLocalDpi xmlns:a14="http://schemas.microsoft.com/office/drawing/2010/main" val="0"/>
              </a:ext>
            </a:extLst>
          </a:blip>
          <a:srcRect t="1359" r="1" b="4521"/>
          <a:stretch/>
        </p:blipFill>
        <p:spPr>
          <a:xfrm>
            <a:off x="317634" y="321735"/>
            <a:ext cx="3797570" cy="201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outdoor, ground, sidewalk, curb&#10;&#10;Description automatically generated">
            <a:extLst>
              <a:ext uri="{FF2B5EF4-FFF2-40B4-BE49-F238E27FC236}">
                <a16:creationId xmlns:a16="http://schemas.microsoft.com/office/drawing/2014/main" id="{252FAA55-844C-E7F2-6C4C-B79C7C7C05E8}"/>
              </a:ext>
            </a:extLst>
          </p:cNvPr>
          <p:cNvPicPr>
            <a:picLocks noChangeAspect="1"/>
          </p:cNvPicPr>
          <p:nvPr/>
        </p:nvPicPr>
        <p:blipFill rotWithShape="1">
          <a:blip r:embed="rId3">
            <a:extLst>
              <a:ext uri="{28A0092B-C50C-407E-A947-70E740481C1C}">
                <a14:useLocalDpi xmlns:a14="http://schemas.microsoft.com/office/drawing/2010/main" val="0"/>
              </a:ext>
            </a:extLst>
          </a:blip>
          <a:srcRect l="14371" r="33729" b="2"/>
          <a:stretch/>
        </p:blipFill>
        <p:spPr>
          <a:xfrm>
            <a:off x="4202547" y="321733"/>
            <a:ext cx="3793472" cy="4111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87350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ppt/theme/themeOverride2.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DB95DD-0319-4EE5-8C5C-9CEDF75E0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F3B215-496E-4790-A364-7C1C46DEC771}">
  <ds:schemaRefs>
    <ds:schemaRef ds:uri="http://purl.org/dc/dcmitype/"/>
    <ds:schemaRef ds:uri="http://purl.org/dc/terms/"/>
    <ds:schemaRef ds:uri="http://www.w3.org/XML/1998/namespace"/>
    <ds:schemaRef ds:uri="http://schemas.microsoft.com/office/2006/documentManagement/types"/>
    <ds:schemaRef ds:uri="http://purl.org/dc/elements/1.1/"/>
    <ds:schemaRef ds:uri="16c05727-aa75-4e4a-9b5f-8a80a1165891"/>
    <ds:schemaRef ds:uri="http://schemas.microsoft.com/office/infopath/2007/PartnerControls"/>
    <ds:schemaRef ds:uri="http://schemas.openxmlformats.org/package/2006/metadata/core-properties"/>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AE2713E1-6312-427E-BFCB-C5A5DA3013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{423C9931-432B-4092-A031-E2730C7A4B1D}tf78829772_win32</Template>
  <TotalTime>2123</TotalTime>
  <Words>1202</Words>
  <Application>Microsoft Office PowerPoint</Application>
  <PresentationFormat>Widescreen</PresentationFormat>
  <Paragraphs>220</Paragraphs>
  <Slides>38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Courier New</vt:lpstr>
      <vt:lpstr>Garamond</vt:lpstr>
      <vt:lpstr>Sagona Book</vt:lpstr>
      <vt:lpstr>Sagona ExtraLight</vt:lpstr>
      <vt:lpstr>SavonVTI</vt:lpstr>
      <vt:lpstr>Stream house</vt:lpstr>
      <vt:lpstr>Introductions</vt:lpstr>
      <vt:lpstr>Leak Related Expenses</vt:lpstr>
      <vt:lpstr>Why Are We Here?</vt:lpstr>
      <vt:lpstr>01 ROOFS</vt:lpstr>
      <vt:lpstr>Current Roof Condition</vt:lpstr>
      <vt:lpstr>McCarthy Roofing roll-on coating</vt:lpstr>
      <vt:lpstr>Condition of roll-on coating</vt:lpstr>
      <vt:lpstr>PowerPoint Presentation</vt:lpstr>
      <vt:lpstr>PowerPoint Presentation</vt:lpstr>
      <vt:lpstr>Ponding Water</vt:lpstr>
      <vt:lpstr>Current Roof Condition</vt:lpstr>
      <vt:lpstr>Interior leak damage at Stream House</vt:lpstr>
      <vt:lpstr>Previous Failure Areas - Pipes</vt:lpstr>
      <vt:lpstr>PowerPoint Presentation</vt:lpstr>
      <vt:lpstr>New single-ply PVC membrane addresses exiting roof’s weak points</vt:lpstr>
      <vt:lpstr>Flat Roof Materials &amp; Warranty</vt:lpstr>
      <vt:lpstr>PowerPoint Presentation</vt:lpstr>
      <vt:lpstr>02 DECKs</vt:lpstr>
      <vt:lpstr>Current Condition of Decks</vt:lpstr>
      <vt:lpstr>Holes In Deck Coating</vt:lpstr>
      <vt:lpstr>Deck Failures</vt:lpstr>
      <vt:lpstr>Coating Cracks Lead To Failure</vt:lpstr>
      <vt:lpstr>Tile On Decks</vt:lpstr>
      <vt:lpstr>PowerPoint Presentation</vt:lpstr>
      <vt:lpstr>03 stucco WATERPROOF coating</vt:lpstr>
      <vt:lpstr>PowerPoint Presentation</vt:lpstr>
      <vt:lpstr>Project Budget</vt:lpstr>
      <vt:lpstr>PowerPoint Presentation</vt:lpstr>
      <vt:lpstr>Funding The Plan – Loan</vt:lpstr>
      <vt:lpstr>Plan Payment Options</vt:lpstr>
      <vt:lpstr>Alternatives To A Loan   </vt:lpstr>
      <vt:lpstr>Reduced Salability –Input From A New Owner</vt:lpstr>
      <vt:lpstr>“Pay and repair as you go” vs. Revitalization Plan</vt:lpstr>
      <vt:lpstr>Voting Requirements</vt:lpstr>
      <vt:lpstr>IT’S ALL UP TO YOU ~ EACH OF YOU! </vt:lpstr>
      <vt:lpstr>Questions?</vt:lpstr>
      <vt:lpstr>In Person Meet &amp; Greet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 house</dc:title>
  <dc:creator>Matt Nawabi</dc:creator>
  <cp:lastModifiedBy>Conor Ross</cp:lastModifiedBy>
  <cp:revision>50</cp:revision>
  <cp:lastPrinted>2022-06-13T23:12:56Z</cp:lastPrinted>
  <dcterms:created xsi:type="dcterms:W3CDTF">2022-06-03T23:42:03Z</dcterms:created>
  <dcterms:modified xsi:type="dcterms:W3CDTF">2023-07-13T00:50:56Z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